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77" r:id="rId2"/>
  </p:sldMasterIdLst>
  <p:notesMasterIdLst>
    <p:notesMasterId r:id="rId18"/>
  </p:notesMasterIdLst>
  <p:sldIdLst>
    <p:sldId id="452" r:id="rId3"/>
    <p:sldId id="614" r:id="rId4"/>
    <p:sldId id="630" r:id="rId5"/>
    <p:sldId id="640" r:id="rId6"/>
    <p:sldId id="657" r:id="rId7"/>
    <p:sldId id="632" r:id="rId8"/>
    <p:sldId id="629" r:id="rId9"/>
    <p:sldId id="634" r:id="rId10"/>
    <p:sldId id="638" r:id="rId11"/>
    <p:sldId id="512" r:id="rId12"/>
    <p:sldId id="620" r:id="rId13"/>
    <p:sldId id="654" r:id="rId14"/>
    <p:sldId id="656" r:id="rId15"/>
    <p:sldId id="655" r:id="rId16"/>
    <p:sldId id="628" r:id="rId1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56CE1B1-E6E3-4C8B-BDFB-37089AA6F861}">
          <p14:sldIdLst>
            <p14:sldId id="452"/>
            <p14:sldId id="614"/>
            <p14:sldId id="630"/>
            <p14:sldId id="640"/>
            <p14:sldId id="657"/>
            <p14:sldId id="632"/>
            <p14:sldId id="629"/>
            <p14:sldId id="634"/>
            <p14:sldId id="638"/>
            <p14:sldId id="512"/>
            <p14:sldId id="620"/>
            <p14:sldId id="654"/>
            <p14:sldId id="656"/>
            <p14:sldId id="655"/>
            <p14:sldId id="628"/>
          </p14:sldIdLst>
        </p14:section>
        <p14:section name="Sezione senza titolo" id="{C094A867-64B7-4DA6-A3E7-6D95C965B8E0}">
          <p14:sldIdLst/>
        </p14:section>
        <p14:section name="Sezione senza titolo" id="{0FEE51FC-82F6-4FB1-9B5E-088E92A9CF9A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8E43C"/>
    <a:srgbClr val="B7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71" autoAdjust="0"/>
  </p:normalViewPr>
  <p:slideViewPr>
    <p:cSldViewPr>
      <p:cViewPr varScale="1">
        <p:scale>
          <a:sx n="55" d="100"/>
          <a:sy n="55" d="100"/>
        </p:scale>
        <p:origin x="-108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2BB1-1A34-42D4-B3AE-141C699F87D9}" type="datetimeFigureOut">
              <a:rPr lang="it-IT" smtClean="0"/>
              <a:t>02/07/2019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AA869-5E86-4DB1-8065-B12AAF9B8A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9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E:\002-KIMS BUSINESS\007-02-Fullslidesppt-Contents\20161206\02-\color-penci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55035"/>
            <a:ext cx="9144000" cy="2188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4325" y="1375892"/>
            <a:ext cx="9144000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0" y="702271"/>
            <a:ext cx="9144000" cy="7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81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C:\Users\WIN7\Downloads\color-1305606_1920.jpg"/>
          <p:cNvPicPr preferRelativeResize="0"/>
          <p:nvPr/>
        </p:nvPicPr>
        <p:blipFill rotWithShape="1">
          <a:blip r:embed="rId2">
            <a:alphaModFix/>
          </a:blip>
          <a:srcRect t="32349" b="7734"/>
          <a:stretch/>
        </p:blipFill>
        <p:spPr>
          <a:xfrm>
            <a:off x="10863" y="0"/>
            <a:ext cx="9124752" cy="334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6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s and Contents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487206" y="1259198"/>
            <a:ext cx="2375807" cy="341630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3"/>
          </p:nvPr>
        </p:nvSpPr>
        <p:spPr>
          <a:xfrm>
            <a:off x="3016871" y="1258740"/>
            <a:ext cx="1800000" cy="2339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4"/>
          </p:nvPr>
        </p:nvSpPr>
        <p:spPr>
          <a:xfrm>
            <a:off x="4946664" y="1258740"/>
            <a:ext cx="1800000" cy="2339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pic" idx="5"/>
          </p:nvPr>
        </p:nvSpPr>
        <p:spPr>
          <a:xfrm>
            <a:off x="6876456" y="1258740"/>
            <a:ext cx="1800000" cy="2339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rgbClr val="B2F60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34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Images and Contents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91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Images and Contents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D:\Fullppt\PNG이미지\모니터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6942" y="2427733"/>
            <a:ext cx="2170113" cy="21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3592764" y="2525682"/>
            <a:ext cx="1969901" cy="13422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Shape 35" descr="E:\002-KIMS BUSINESS\007-02-Fullslidesppt-Contents\20161206\02-\color-pencil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13978"/>
            <a:ext cx="9144000" cy="5364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0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s and Contents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3642105" y="1274641"/>
            <a:ext cx="1987176" cy="169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3"/>
          </p:nvPr>
        </p:nvSpPr>
        <p:spPr>
          <a:xfrm>
            <a:off x="5628812" y="1274641"/>
            <a:ext cx="1757237" cy="169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4"/>
          </p:nvPr>
        </p:nvSpPr>
        <p:spPr>
          <a:xfrm>
            <a:off x="7385770" y="1274641"/>
            <a:ext cx="1757237" cy="169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5"/>
          </p:nvPr>
        </p:nvSpPr>
        <p:spPr>
          <a:xfrm>
            <a:off x="3638458" y="2964646"/>
            <a:ext cx="1987176" cy="169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6"/>
          </p:nvPr>
        </p:nvSpPr>
        <p:spPr>
          <a:xfrm>
            <a:off x="5625164" y="2964646"/>
            <a:ext cx="1757237" cy="169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7"/>
          </p:nvPr>
        </p:nvSpPr>
        <p:spPr>
          <a:xfrm>
            <a:off x="7382122" y="2964646"/>
            <a:ext cx="1757237" cy="169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1272645"/>
            <a:ext cx="3644521" cy="3384000"/>
          </a:xfrm>
          <a:prstGeom prst="rect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2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asic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0"/>
            <a:ext cx="9144000" cy="987573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2787774"/>
            <a:ext cx="9144000" cy="1851669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7200" y="1239550"/>
            <a:ext cx="4170637" cy="22852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3054196" y="1347613"/>
            <a:ext cx="2767817" cy="18001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0" y="6834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097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Images and Contents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499992" y="0"/>
            <a:ext cx="4644008" cy="5143499"/>
          </a:xfrm>
          <a:prstGeom prst="rect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3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67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asic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395536" y="159481"/>
            <a:ext cx="8352928" cy="48245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3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con sets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54008" y="1131588"/>
            <a:ext cx="2849839" cy="3649171"/>
          </a:xfrm>
          <a:prstGeom prst="roundRect">
            <a:avLst>
              <a:gd name="adj" fmla="val 3968"/>
            </a:avLst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55575" y="1427128"/>
            <a:ext cx="2232248" cy="448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1200" b="1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You can Resize without losing quality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755575" y="1939375"/>
            <a:ext cx="2232248" cy="448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" sz="1200" b="1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You can Change Fill Color &amp;</a:t>
            </a:r>
          </a:p>
          <a:p>
            <a:pPr>
              <a:buSzPct val="25000"/>
            </a:pPr>
            <a:r>
              <a:rPr lang="en" sz="1200" b="1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Line Color</a:t>
            </a:r>
          </a:p>
        </p:txBody>
      </p:sp>
      <p:sp>
        <p:nvSpPr>
          <p:cNvPr id="87" name="Shape 87"/>
          <p:cNvSpPr/>
          <p:nvPr/>
        </p:nvSpPr>
        <p:spPr>
          <a:xfrm>
            <a:off x="531931" y="1347500"/>
            <a:ext cx="108519" cy="3240472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 rot="5400000">
            <a:off x="2592642" y="1238200"/>
            <a:ext cx="502330" cy="50233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755725" y="3062543"/>
            <a:ext cx="1872059" cy="1576233"/>
            <a:chOff x="102157" y="1419621"/>
            <a:chExt cx="1872059" cy="1576233"/>
          </a:xfrm>
        </p:grpSpPr>
        <p:sp>
          <p:nvSpPr>
            <p:cNvPr id="90" name="Shape 90"/>
            <p:cNvSpPr txBox="1"/>
            <p:nvPr/>
          </p:nvSpPr>
          <p:spPr>
            <a:xfrm>
              <a:off x="127595" y="2749633"/>
              <a:ext cx="1846620" cy="2462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0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www.googleslidesppt.com</a:t>
              </a: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102157" y="1419621"/>
              <a:ext cx="1827643" cy="138499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2800" b="1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Google</a:t>
              </a:r>
            </a:p>
            <a:p>
              <a:pPr>
                <a:buSzPct val="25000"/>
              </a:pPr>
              <a:r>
                <a:rPr lang="en" sz="2800" b="1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Slides</a:t>
              </a:r>
            </a:p>
            <a:p>
              <a:pPr>
                <a:buSzPct val="25000"/>
              </a:pPr>
              <a:r>
                <a:rPr lang="en" sz="2800" b="1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PPT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18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 Co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11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C:\Users\WIN7\Downloads\color-1305606_1920.jpg"/>
          <p:cNvPicPr preferRelativeResize="0"/>
          <p:nvPr/>
        </p:nvPicPr>
        <p:blipFill rotWithShape="1">
          <a:blip r:embed="rId2">
            <a:alphaModFix/>
          </a:blip>
          <a:srcRect t="32349" b="7734"/>
          <a:stretch/>
        </p:blipFill>
        <p:spPr>
          <a:xfrm>
            <a:off x="10863" y="1"/>
            <a:ext cx="9124752" cy="334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584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008313" cy="619125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457200"/>
            <a:ext cx="5111750" cy="40005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it-I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it-I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it-I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it-I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76326"/>
            <a:ext cx="3008313" cy="2867024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it-I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it-IT">
                <a:solidFill>
                  <a:prstClr val="white"/>
                </a:solidFill>
              </a:rPr>
              <a:pPr/>
              <a:t>02/07/2019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Images and Contents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0" y="0"/>
            <a:ext cx="2843807" cy="51434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843808" y="0"/>
            <a:ext cx="1746996" cy="5143499"/>
          </a:xfrm>
          <a:prstGeom prst="rect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17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s and Contents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487212" y="1259199"/>
            <a:ext cx="2375807" cy="341630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3"/>
          </p:nvPr>
        </p:nvSpPr>
        <p:spPr>
          <a:xfrm>
            <a:off x="3016871" y="1258743"/>
            <a:ext cx="1800000" cy="2339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4"/>
          </p:nvPr>
        </p:nvSpPr>
        <p:spPr>
          <a:xfrm>
            <a:off x="4946664" y="1258743"/>
            <a:ext cx="1800000" cy="2339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pic" idx="5"/>
          </p:nvPr>
        </p:nvSpPr>
        <p:spPr>
          <a:xfrm>
            <a:off x="6876456" y="1258743"/>
            <a:ext cx="1800000" cy="2339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016871" y="3723879"/>
            <a:ext cx="1800000" cy="951622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4946664" y="3723879"/>
            <a:ext cx="1800000" cy="951622"/>
          </a:xfrm>
          <a:prstGeom prst="rect">
            <a:avLst/>
          </a:prstGeom>
          <a:solidFill>
            <a:srgbClr val="B2F60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6876456" y="3723879"/>
            <a:ext cx="1800000" cy="951622"/>
          </a:xfrm>
          <a:prstGeom prst="rect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92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ages and Contents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3642105" y="1274641"/>
            <a:ext cx="1987176" cy="169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3"/>
          </p:nvPr>
        </p:nvSpPr>
        <p:spPr>
          <a:xfrm>
            <a:off x="5628815" y="1274641"/>
            <a:ext cx="1757237" cy="169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4"/>
          </p:nvPr>
        </p:nvSpPr>
        <p:spPr>
          <a:xfrm>
            <a:off x="7385776" y="1274641"/>
            <a:ext cx="1757237" cy="169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5"/>
          </p:nvPr>
        </p:nvSpPr>
        <p:spPr>
          <a:xfrm>
            <a:off x="3638458" y="2964646"/>
            <a:ext cx="1987176" cy="169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6"/>
          </p:nvPr>
        </p:nvSpPr>
        <p:spPr>
          <a:xfrm>
            <a:off x="5625170" y="2964646"/>
            <a:ext cx="1757237" cy="1692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7"/>
          </p:nvPr>
        </p:nvSpPr>
        <p:spPr>
          <a:xfrm>
            <a:off x="7382128" y="2964646"/>
            <a:ext cx="1757237" cy="169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" y="1272645"/>
            <a:ext cx="3644521" cy="3384000"/>
          </a:xfrm>
          <a:prstGeom prst="rect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25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asic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3"/>
            <a:ext cx="9144000" cy="5143499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2"/>
            <a:ext cx="9144000" cy="987573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2787776"/>
            <a:ext cx="9144000" cy="1851669"/>
          </a:xfrm>
          <a:prstGeom prst="rect">
            <a:avLst/>
          </a:prstGeom>
          <a:solidFill>
            <a:srgbClr val="EC771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7206" y="1239553"/>
            <a:ext cx="4170637" cy="22852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3054202" y="1347616"/>
            <a:ext cx="2767817" cy="18001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0" y="6834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60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sic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3816605" y="2514209"/>
            <a:ext cx="1296144" cy="26482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7881" y="120000"/>
                </a:moveTo>
                <a:lnTo>
                  <a:pt x="112246" y="119670"/>
                </a:lnTo>
                <a:cubicBezTo>
                  <a:pt x="105717" y="100126"/>
                  <a:pt x="102229" y="87948"/>
                  <a:pt x="92221" y="69176"/>
                </a:cubicBezTo>
                <a:cubicBezTo>
                  <a:pt x="90989" y="66171"/>
                  <a:pt x="88051" y="64623"/>
                  <a:pt x="87023" y="61019"/>
                </a:cubicBezTo>
                <a:cubicBezTo>
                  <a:pt x="90702" y="54966"/>
                  <a:pt x="93187" y="54208"/>
                  <a:pt x="96386" y="49781"/>
                </a:cubicBezTo>
                <a:cubicBezTo>
                  <a:pt x="98758" y="44516"/>
                  <a:pt x="98796" y="43808"/>
                  <a:pt x="100378" y="39106"/>
                </a:cubicBezTo>
                <a:cubicBezTo>
                  <a:pt x="100081" y="35412"/>
                  <a:pt x="111994" y="26387"/>
                  <a:pt x="119226" y="20526"/>
                </a:cubicBezTo>
                <a:cubicBezTo>
                  <a:pt x="122333" y="16989"/>
                  <a:pt x="115508" y="14362"/>
                  <a:pt x="108913" y="18808"/>
                </a:cubicBezTo>
                <a:cubicBezTo>
                  <a:pt x="103705" y="21698"/>
                  <a:pt x="94057" y="28427"/>
                  <a:pt x="88229" y="32480"/>
                </a:cubicBezTo>
                <a:cubicBezTo>
                  <a:pt x="92857" y="25005"/>
                  <a:pt x="97138" y="17700"/>
                  <a:pt x="100725" y="10055"/>
                </a:cubicBezTo>
                <a:cubicBezTo>
                  <a:pt x="102518" y="5609"/>
                  <a:pt x="94593" y="3712"/>
                  <a:pt x="90659" y="7082"/>
                </a:cubicBezTo>
                <a:cubicBezTo>
                  <a:pt x="86146" y="10154"/>
                  <a:pt x="78362" y="24432"/>
                  <a:pt x="74151" y="29345"/>
                </a:cubicBezTo>
                <a:cubicBezTo>
                  <a:pt x="76234" y="21304"/>
                  <a:pt x="75733" y="11216"/>
                  <a:pt x="75907" y="2750"/>
                </a:cubicBezTo>
                <a:cubicBezTo>
                  <a:pt x="75907" y="683"/>
                  <a:pt x="66882" y="-2318"/>
                  <a:pt x="64452" y="2920"/>
                </a:cubicBezTo>
                <a:cubicBezTo>
                  <a:pt x="61299" y="7096"/>
                  <a:pt x="59726" y="22026"/>
                  <a:pt x="59242" y="28911"/>
                </a:cubicBezTo>
                <a:cubicBezTo>
                  <a:pt x="57007" y="21501"/>
                  <a:pt x="54849" y="13679"/>
                  <a:pt x="54039" y="6742"/>
                </a:cubicBezTo>
                <a:cubicBezTo>
                  <a:pt x="52997" y="1504"/>
                  <a:pt x="44493" y="2382"/>
                  <a:pt x="43626" y="6572"/>
                </a:cubicBezTo>
                <a:cubicBezTo>
                  <a:pt x="41427" y="15067"/>
                  <a:pt x="42373" y="22567"/>
                  <a:pt x="43299" y="30637"/>
                </a:cubicBezTo>
                <a:cubicBezTo>
                  <a:pt x="41549" y="36487"/>
                  <a:pt x="43718" y="38667"/>
                  <a:pt x="38134" y="41427"/>
                </a:cubicBezTo>
                <a:cubicBezTo>
                  <a:pt x="31191" y="37859"/>
                  <a:pt x="22521" y="33942"/>
                  <a:pt x="8290" y="32498"/>
                </a:cubicBezTo>
                <a:cubicBezTo>
                  <a:pt x="-560" y="32017"/>
                  <a:pt x="-3721" y="35480"/>
                  <a:pt x="5823" y="38057"/>
                </a:cubicBezTo>
                <a:cubicBezTo>
                  <a:pt x="12592" y="42247"/>
                  <a:pt x="27578" y="46577"/>
                  <a:pt x="31405" y="51043"/>
                </a:cubicBezTo>
                <a:cubicBezTo>
                  <a:pt x="37566" y="55743"/>
                  <a:pt x="43960" y="57986"/>
                  <a:pt x="50237" y="61214"/>
                </a:cubicBezTo>
                <a:cubicBezTo>
                  <a:pt x="55631" y="64574"/>
                  <a:pt x="55019" y="68913"/>
                  <a:pt x="54907" y="73253"/>
                </a:cubicBezTo>
                <a:cubicBezTo>
                  <a:pt x="55150" y="93940"/>
                  <a:pt x="53361" y="98574"/>
                  <a:pt x="47881" y="120000"/>
                </a:cubicBezTo>
                <a:close/>
              </a:path>
            </a:pathLst>
          </a:cu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2" name="Shape 62" descr="E:\002-KIMS BUSINESS\007-02-Fullslidesppt-Contents\20161206\02-\color-pencil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13978"/>
            <a:ext cx="9144000" cy="5364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68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asic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3"/>
            <a:ext cx="9144000" cy="5143499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395536" y="159484"/>
            <a:ext cx="8352928" cy="4824535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 rtl="0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0" y="759600"/>
            <a:ext cx="9144000" cy="30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76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 Code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-50" y="136175"/>
            <a:ext cx="91440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3600"/>
            </a:lvl1pPr>
            <a:lvl2pPr lvl="1" algn="ctr" rtl="0">
              <a:spcBef>
                <a:spcPts val="0"/>
              </a:spcBef>
              <a:buNone/>
              <a:defRPr sz="3600"/>
            </a:lvl2pPr>
            <a:lvl3pPr lvl="2" algn="ctr" rtl="0">
              <a:spcBef>
                <a:spcPts val="0"/>
              </a:spcBef>
              <a:buNone/>
              <a:defRPr sz="3600"/>
            </a:lvl3pPr>
            <a:lvl4pPr lvl="3" algn="ctr" rtl="0">
              <a:spcBef>
                <a:spcPts val="0"/>
              </a:spcBef>
              <a:buNone/>
              <a:defRPr sz="3600"/>
            </a:lvl4pPr>
            <a:lvl5pPr lvl="4" algn="ctr" rtl="0">
              <a:spcBef>
                <a:spcPts val="0"/>
              </a:spcBef>
              <a:buNone/>
              <a:defRPr sz="3600"/>
            </a:lvl5pPr>
            <a:lvl6pPr lvl="5" algn="ctr" rtl="0">
              <a:spcBef>
                <a:spcPts val="0"/>
              </a:spcBef>
              <a:buNone/>
              <a:defRPr sz="3600"/>
            </a:lvl6pPr>
            <a:lvl7pPr lvl="6" algn="ctr" rtl="0">
              <a:spcBef>
                <a:spcPts val="0"/>
              </a:spcBef>
              <a:buNone/>
              <a:defRPr sz="3600"/>
            </a:lvl7pPr>
            <a:lvl8pPr lvl="7" algn="ctr" rtl="0">
              <a:spcBef>
                <a:spcPts val="0"/>
              </a:spcBef>
              <a:buNone/>
              <a:defRPr sz="3600"/>
            </a:lvl8pPr>
            <a:lvl9pPr lvl="8" algn="ctr" rtl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83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E:\002-KIMS BUSINESS\007-02-Fullslidesppt-Contents\20161206\02-\color-penci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55035"/>
            <a:ext cx="9144000" cy="2188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4325" y="1375892"/>
            <a:ext cx="9144000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buNone/>
              <a:defRPr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0" y="702271"/>
            <a:ext cx="9144000" cy="7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1pPr>
            <a:lvl2pPr lvl="1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2pPr>
            <a:lvl3pPr lvl="2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3pPr>
            <a:lvl4pPr lvl="3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4pPr>
            <a:lvl5pPr lvl="4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5pPr>
            <a:lvl6pPr lvl="5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6pPr>
            <a:lvl7pPr lvl="6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7pPr>
            <a:lvl8pPr lvl="7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8pPr>
            <a:lvl9pPr lvl="8" algn="ctr">
              <a:spcBef>
                <a:spcPts val="0"/>
              </a:spcBef>
              <a:buNone/>
              <a:defRPr sz="3600">
                <a:solidFill>
                  <a:srgbClr val="EC771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3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710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9" r:id="rId1"/>
    <p:sldLayoutId id="2147483843" r:id="rId2"/>
    <p:sldLayoutId id="2147483844" r:id="rId3"/>
    <p:sldLayoutId id="2147483847" r:id="rId4"/>
    <p:sldLayoutId id="2147483849" r:id="rId5"/>
    <p:sldLayoutId id="2147483850" r:id="rId6"/>
    <p:sldLayoutId id="2147483855" r:id="rId7"/>
    <p:sldLayoutId id="214748390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310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8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8" r:id="rId7"/>
    <p:sldLayoutId id="2147483892" r:id="rId8"/>
    <p:sldLayoutId id="2147483894" r:id="rId9"/>
    <p:sldLayoutId id="2147483895" r:id="rId10"/>
    <p:sldLayoutId id="2147483896" r:id="rId11"/>
    <p:sldLayoutId id="2147483902" r:id="rId12"/>
    <p:sldLayoutId id="214748390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9552" y="3291830"/>
            <a:ext cx="2952327" cy="8012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/>
            <a:r>
              <a:rPr lang="it-IT" sz="1800" kern="1200" dirty="0">
                <a:solidFill>
                  <a:srgbClr val="43434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br>
              <a:rPr lang="it-IT" sz="1800" kern="1200" dirty="0">
                <a:solidFill>
                  <a:srgbClr val="434342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</a:br>
            <a:r>
              <a:rPr lang="it-IT" sz="1600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Ins</a:t>
            </a:r>
            <a:r>
              <a:rPr lang="it-IT" sz="16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. Battaglia Cinzia</a:t>
            </a:r>
            <a:br>
              <a:rPr lang="it-IT" sz="16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</a:br>
            <a:r>
              <a:rPr lang="it-IT" sz="1600" kern="1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Ins</a:t>
            </a:r>
            <a:r>
              <a:rPr lang="it-IT" sz="160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. Amico Colomba</a:t>
            </a:r>
            <a:endParaRPr lang="en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18642"/>
            <a:ext cx="1440160" cy="50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562903" y="770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/>
            </a:r>
            <a:br>
              <a:rPr lang="it-IT" sz="2400" dirty="0"/>
            </a:br>
            <a:endParaRPr lang="it-IT" dirty="0"/>
          </a:p>
        </p:txBody>
      </p:sp>
      <p:sp>
        <p:nvSpPr>
          <p:cNvPr id="56" name="Rettangolo 55"/>
          <p:cNvSpPr/>
          <p:nvPr/>
        </p:nvSpPr>
        <p:spPr>
          <a:xfrm>
            <a:off x="5940152" y="411510"/>
            <a:ext cx="28803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solidFill>
                  <a:srgbClr val="C00000"/>
                </a:solidFill>
                <a:latin typeface="Segoe Print" pitchFamily="2" charset="0"/>
              </a:rPr>
              <a:t>Un’educazione inclusiva permette alla scuola di riempirsi di qualità:</a:t>
            </a:r>
          </a:p>
          <a:p>
            <a:pPr algn="just"/>
            <a:r>
              <a:rPr lang="it-IT" sz="1400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it-IT" sz="1400" b="1" dirty="0" smtClean="0">
                <a:solidFill>
                  <a:srgbClr val="C00000"/>
                </a:solidFill>
                <a:latin typeface="Segoe Print" pitchFamily="2" charset="0"/>
              </a:rPr>
              <a:t>una scuola dove TUTTI i bambini sono benvenuti….</a:t>
            </a: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Segoe Print" pitchFamily="2" charset="0"/>
              </a:rPr>
              <a:t>…una scuola dove i bambini riescono a comprendere le diversità e che queste sono un arricchimento»</a:t>
            </a:r>
          </a:p>
          <a:p>
            <a:pPr algn="just"/>
            <a:r>
              <a:rPr lang="it-IT" sz="1400" dirty="0" smtClean="0">
                <a:solidFill>
                  <a:srgbClr val="C00000"/>
                </a:solidFill>
                <a:latin typeface="Segoe Print" pitchFamily="2" charset="0"/>
              </a:rPr>
              <a:t>(</a:t>
            </a:r>
            <a:r>
              <a:rPr lang="it-IT" sz="1400" dirty="0" err="1" smtClean="0">
                <a:solidFill>
                  <a:srgbClr val="C00000"/>
                </a:solidFill>
                <a:latin typeface="Segoe Print" pitchFamily="2" charset="0"/>
              </a:rPr>
              <a:t>Canevaro</a:t>
            </a:r>
            <a:r>
              <a:rPr lang="it-IT" sz="1400" dirty="0" smtClean="0">
                <a:solidFill>
                  <a:srgbClr val="C00000"/>
                </a:solidFill>
                <a:latin typeface="Segoe Print" pitchFamily="2" charset="0"/>
              </a:rPr>
              <a:t>, 2007)</a:t>
            </a:r>
            <a:endParaRPr lang="it-IT" sz="105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848903" y="3995080"/>
            <a:ext cx="182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impegno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050735" y="4033976"/>
            <a:ext cx="173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contatto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932039" y="4019665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ascolto</a:t>
            </a:r>
          </a:p>
        </p:txBody>
      </p:sp>
      <p:pic>
        <p:nvPicPr>
          <p:cNvPr id="1029" name="Picture 5" descr="Risultati immagini per inclusione scolas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510"/>
            <a:ext cx="518457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6" r="72281" b="50000"/>
          <a:stretch/>
        </p:blipFill>
        <p:spPr bwMode="auto">
          <a:xfrm>
            <a:off x="3779912" y="1851670"/>
            <a:ext cx="10081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E3A989-B2BD-47C7-831B-03341B2DB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7156"/>
            <a:ext cx="5796136" cy="312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53D0F2-31F9-4AE9-BCA0-0F79B26C1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5"/>
            <a:ext cx="5796136" cy="33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21"/>
          <p:cNvSpPr/>
          <p:nvPr/>
        </p:nvSpPr>
        <p:spPr>
          <a:xfrm>
            <a:off x="867941" y="1302214"/>
            <a:ext cx="1831851" cy="16295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100">
              <a:solidFill>
                <a:srgbClr val="595959"/>
              </a:solidFill>
              <a:latin typeface="Segoe Pri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Shape 424"/>
          <p:cNvSpPr txBox="1"/>
          <p:nvPr/>
        </p:nvSpPr>
        <p:spPr>
          <a:xfrm>
            <a:off x="3635897" y="1345818"/>
            <a:ext cx="1656182" cy="1729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/>
            <a:r>
              <a:rPr lang="it-IT" sz="1200" b="1" dirty="0" smtClean="0"/>
              <a:t>ALUNNI CON DISTURBI EVOLUTIVI SPECIFICI  (DSA; ADHD; DOP):</a:t>
            </a:r>
          </a:p>
          <a:p>
            <a:pPr lvl="0" algn="ctr"/>
            <a:r>
              <a:rPr lang="it-IT" sz="1200" dirty="0" smtClean="0"/>
              <a:t>Tot. 25</a:t>
            </a:r>
            <a:endParaRPr lang="it-IT" sz="1200" b="1" dirty="0" smtClean="0"/>
          </a:p>
          <a:p>
            <a:pPr lvl="0" algn="ctr"/>
            <a:r>
              <a:rPr lang="it-IT" sz="1200" dirty="0" smtClean="0"/>
              <a:t>DSA: </a:t>
            </a:r>
            <a:r>
              <a:rPr lang="it-IT" sz="1200" b="1" dirty="0" smtClean="0"/>
              <a:t>18</a:t>
            </a:r>
            <a:r>
              <a:rPr lang="it-IT" sz="1200" dirty="0" smtClean="0"/>
              <a:t> alunni;</a:t>
            </a:r>
          </a:p>
          <a:p>
            <a:pPr lvl="0" algn="ctr"/>
            <a:r>
              <a:rPr lang="it-IT" sz="1200" dirty="0" smtClean="0"/>
              <a:t>Alunni BES: </a:t>
            </a:r>
            <a:r>
              <a:rPr lang="it-IT" sz="1200" b="1" dirty="0"/>
              <a:t>7</a:t>
            </a:r>
            <a:r>
              <a:rPr lang="it-IT" sz="1200" dirty="0" smtClean="0"/>
              <a:t> alunni;</a:t>
            </a:r>
          </a:p>
          <a:p>
            <a:pPr lvl="0" algn="ctr"/>
            <a:r>
              <a:rPr lang="it-IT" sz="1200" b="1" dirty="0" smtClean="0"/>
              <a:t> </a:t>
            </a:r>
            <a:endParaRPr lang="it-IT" sz="1200" b="1" dirty="0"/>
          </a:p>
          <a:p>
            <a:pPr lvl="0" algn="ctr"/>
            <a:endParaRPr lang="it-IT" sz="1200" dirty="0"/>
          </a:p>
        </p:txBody>
      </p:sp>
      <p:sp>
        <p:nvSpPr>
          <p:cNvPr id="7" name="Shape 425"/>
          <p:cNvSpPr/>
          <p:nvPr/>
        </p:nvSpPr>
        <p:spPr>
          <a:xfrm>
            <a:off x="3563889" y="1302214"/>
            <a:ext cx="1800199" cy="16295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100">
              <a:solidFill>
                <a:srgbClr val="595959"/>
              </a:solidFill>
              <a:latin typeface="Segoe Pri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Shape 429"/>
          <p:cNvSpPr/>
          <p:nvPr/>
        </p:nvSpPr>
        <p:spPr>
          <a:xfrm>
            <a:off x="6228185" y="1302214"/>
            <a:ext cx="2088232" cy="16295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100">
              <a:solidFill>
                <a:srgbClr val="595959"/>
              </a:solidFill>
              <a:latin typeface="Segoe Prin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Shape 432"/>
          <p:cNvSpPr txBox="1"/>
          <p:nvPr/>
        </p:nvSpPr>
        <p:spPr>
          <a:xfrm>
            <a:off x="6228185" y="1324914"/>
            <a:ext cx="2016223" cy="1246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/>
            <a:r>
              <a:rPr lang="it-IT" sz="1200" b="1" dirty="0" smtClean="0"/>
              <a:t>ALUNNI CON SVANTAGGIO:</a:t>
            </a:r>
          </a:p>
          <a:p>
            <a:pPr lvl="0" algn="ctr"/>
            <a:r>
              <a:rPr lang="it-IT" sz="1200" dirty="0" smtClean="0"/>
              <a:t>Tot .86</a:t>
            </a:r>
          </a:p>
          <a:p>
            <a:pPr lvl="0" algn="ctr"/>
            <a:endParaRPr lang="it-IT" sz="1200" b="1" dirty="0"/>
          </a:p>
          <a:p>
            <a:pPr lvl="0" algn="ctr"/>
            <a:r>
              <a:rPr lang="it-IT" sz="1200" dirty="0" smtClean="0"/>
              <a:t>Svantaggio </a:t>
            </a:r>
            <a:r>
              <a:rPr lang="it-IT" sz="1200" dirty="0" err="1" smtClean="0"/>
              <a:t>ling</a:t>
            </a:r>
            <a:r>
              <a:rPr lang="it-IT" sz="1200" dirty="0" smtClean="0"/>
              <a:t>-cult: </a:t>
            </a:r>
            <a:r>
              <a:rPr lang="it-IT" sz="1200" b="1" dirty="0" smtClean="0"/>
              <a:t>15</a:t>
            </a:r>
          </a:p>
          <a:p>
            <a:pPr lvl="0" algn="ctr"/>
            <a:r>
              <a:rPr lang="it-IT" sz="1200" dirty="0" smtClean="0"/>
              <a:t>Svantaggiosocio-econ:</a:t>
            </a:r>
            <a:r>
              <a:rPr lang="it-IT" sz="1200" b="1" dirty="0" smtClean="0"/>
              <a:t>50</a:t>
            </a:r>
          </a:p>
          <a:p>
            <a:pPr lvl="0" algn="ctr"/>
            <a:r>
              <a:rPr lang="it-IT" sz="1200" dirty="0" smtClean="0"/>
              <a:t>Disagio comport-relaz:</a:t>
            </a:r>
            <a:r>
              <a:rPr lang="it-IT" sz="1200" b="1" dirty="0" smtClean="0"/>
              <a:t>16</a:t>
            </a:r>
            <a:endParaRPr lang="it-IT" sz="1200" dirty="0"/>
          </a:p>
          <a:p>
            <a:pPr lvl="0" algn="ctr"/>
            <a:endParaRPr lang="it-IT" sz="1200" b="1" dirty="0"/>
          </a:p>
          <a:p>
            <a:pPr lvl="0" algn="just"/>
            <a:endParaRPr lang="it-IT" sz="1200" dirty="0"/>
          </a:p>
        </p:txBody>
      </p:sp>
      <p:sp>
        <p:nvSpPr>
          <p:cNvPr id="22" name="Shape 475"/>
          <p:cNvSpPr txBox="1">
            <a:spLocks noGrp="1"/>
          </p:cNvSpPr>
          <p:nvPr>
            <p:ph type="title"/>
          </p:nvPr>
        </p:nvSpPr>
        <p:spPr>
          <a:xfrm>
            <a:off x="0" y="267494"/>
            <a:ext cx="9144000" cy="62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rgbClr val="EC771B"/>
              </a:buClr>
              <a:buSzPct val="25000"/>
            </a:pPr>
            <a:r>
              <a:rPr lang="en" sz="3200" b="1" dirty="0" smtClean="0">
                <a:solidFill>
                  <a:srgbClr val="EC771B"/>
                </a:solidFill>
                <a:latin typeface="Segoe Print" pitchFamily="2" charset="0"/>
              </a:rPr>
              <a:t> RILEVAZIONE ALUNNI CON BES</a:t>
            </a:r>
            <a:br>
              <a:rPr lang="en" sz="3200" b="1" dirty="0" smtClean="0">
                <a:solidFill>
                  <a:srgbClr val="EC771B"/>
                </a:solidFill>
                <a:latin typeface="Segoe Print" pitchFamily="2" charset="0"/>
              </a:rPr>
            </a:br>
            <a:r>
              <a:rPr lang="en" sz="2000" b="1" dirty="0" smtClean="0">
                <a:solidFill>
                  <a:srgbClr val="EC771B"/>
                </a:solidFill>
                <a:latin typeface="Segoe Print" pitchFamily="2" charset="0"/>
              </a:rPr>
              <a:t>A.S. 2018-2019</a:t>
            </a:r>
            <a:endParaRPr lang="en" sz="3200" b="1" dirty="0">
              <a:solidFill>
                <a:srgbClr val="EC771B"/>
              </a:solidFill>
              <a:latin typeface="Segoe Print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01697" y="1345818"/>
            <a:ext cx="1798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b="1" dirty="0" smtClean="0"/>
              <a:t>ALUNNI CON DISABILITA’ (L104)</a:t>
            </a:r>
          </a:p>
          <a:p>
            <a:pPr lvl="0" algn="ctr"/>
            <a:r>
              <a:rPr lang="it-IT" sz="1200" dirty="0" smtClean="0"/>
              <a:t>Tot.33</a:t>
            </a:r>
          </a:p>
          <a:p>
            <a:pPr lvl="0" algn="ctr"/>
            <a:r>
              <a:rPr lang="it-IT" sz="1200" b="1" dirty="0" smtClean="0"/>
              <a:t> </a:t>
            </a:r>
            <a:endParaRPr lang="it-IT" sz="1200" b="1" dirty="0"/>
          </a:p>
          <a:p>
            <a:pPr lvl="0" algn="ctr"/>
            <a:r>
              <a:rPr lang="it-IT" sz="1200" dirty="0" smtClean="0"/>
              <a:t>S. dell’Infanzia: </a:t>
            </a:r>
            <a:r>
              <a:rPr lang="it-IT" sz="1200" b="1" dirty="0"/>
              <a:t>5</a:t>
            </a:r>
            <a:r>
              <a:rPr lang="it-IT" sz="1200" dirty="0" smtClean="0"/>
              <a:t> alunni</a:t>
            </a:r>
          </a:p>
          <a:p>
            <a:pPr marL="228600" lvl="0" indent="-228600" algn="ctr">
              <a:buAutoNum type="alphaUcPeriod" startAt="19"/>
            </a:pPr>
            <a:r>
              <a:rPr lang="it-IT" sz="1200" dirty="0" smtClean="0"/>
              <a:t>Primaria: </a:t>
            </a:r>
            <a:r>
              <a:rPr lang="it-IT" sz="1200" b="1" dirty="0" smtClean="0"/>
              <a:t>28</a:t>
            </a:r>
            <a:r>
              <a:rPr lang="it-IT" sz="1200" dirty="0" smtClean="0"/>
              <a:t> alunni</a:t>
            </a:r>
          </a:p>
          <a:p>
            <a:pPr marL="228600" lvl="0" indent="-228600" algn="ctr">
              <a:buAutoNum type="alphaUcPeriod" startAt="19"/>
            </a:pPr>
            <a:endParaRPr lang="it-IT" sz="1200" dirty="0"/>
          </a:p>
          <a:p>
            <a:pPr lvl="0" algn="ctr"/>
            <a:endParaRPr lang="it-IT" sz="1200" dirty="0"/>
          </a:p>
        </p:txBody>
      </p:sp>
      <p:pic>
        <p:nvPicPr>
          <p:cNvPr id="13" name="Picture 4" descr="Risultati immagini per bambino cie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3"/>
          <a:stretch/>
        </p:blipFill>
        <p:spPr bwMode="auto">
          <a:xfrm>
            <a:off x="755576" y="3428882"/>
            <a:ext cx="3672408" cy="14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/>
          <a:stretch/>
        </p:blipFill>
        <p:spPr bwMode="auto">
          <a:xfrm>
            <a:off x="5004048" y="3428880"/>
            <a:ext cx="3851035" cy="141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44" y="267494"/>
            <a:ext cx="9144000" cy="623400"/>
          </a:xfrm>
        </p:spPr>
        <p:txBody>
          <a:bodyPr/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DOCUMENTAZIONE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91556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600" dirty="0"/>
              <a:t>N° </a:t>
            </a:r>
            <a:r>
              <a:rPr lang="it-IT" sz="1600" dirty="0" smtClean="0"/>
              <a:t>33 </a:t>
            </a:r>
            <a:r>
              <a:rPr lang="it-IT" sz="1600" dirty="0"/>
              <a:t>PEI </a:t>
            </a:r>
            <a:r>
              <a:rPr lang="it-IT" sz="1600" dirty="0" smtClean="0"/>
              <a:t>redatti, perfezionati e condivisi dal GLHO;</a:t>
            </a:r>
            <a:endParaRPr lang="it-IT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600" dirty="0"/>
              <a:t>N° </a:t>
            </a:r>
            <a:r>
              <a:rPr lang="it-IT" sz="1600" dirty="0" smtClean="0"/>
              <a:t>21 </a:t>
            </a:r>
            <a:r>
              <a:rPr lang="it-IT" sz="1600" dirty="0"/>
              <a:t>PDP redatti dai Consigli di Classe in </a:t>
            </a:r>
            <a:r>
              <a:rPr lang="it-IT" sz="1600" b="1" dirty="0"/>
              <a:t>presenza </a:t>
            </a:r>
            <a:r>
              <a:rPr lang="it-IT" sz="1600" dirty="0"/>
              <a:t>di certificazione </a:t>
            </a:r>
            <a:r>
              <a:rPr lang="it-IT" sz="1600" dirty="0" smtClean="0"/>
              <a:t>sanitaria;</a:t>
            </a:r>
            <a:endParaRPr lang="it-IT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600" dirty="0"/>
              <a:t>N° </a:t>
            </a:r>
            <a:r>
              <a:rPr lang="it-IT" sz="1600" dirty="0" smtClean="0"/>
              <a:t>4 </a:t>
            </a:r>
            <a:r>
              <a:rPr lang="it-IT" sz="1600" dirty="0"/>
              <a:t>PDP redatti dai Consigli di Classe in </a:t>
            </a:r>
            <a:r>
              <a:rPr lang="it-IT" sz="1600" b="1" dirty="0"/>
              <a:t>assenza </a:t>
            </a:r>
            <a:r>
              <a:rPr lang="it-IT" sz="1600" dirty="0"/>
              <a:t>di certificazione </a:t>
            </a:r>
            <a:r>
              <a:rPr lang="it-IT" sz="1600" dirty="0" smtClean="0"/>
              <a:t>sanitaria. </a:t>
            </a:r>
            <a:endParaRPr lang="it-IT" sz="1600" dirty="0"/>
          </a:p>
        </p:txBody>
      </p:sp>
      <p:pic>
        <p:nvPicPr>
          <p:cNvPr id="4" name="Picture 2" descr="Risultati immagini per icona documentazi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15766"/>
            <a:ext cx="1537546" cy="15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7515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0" y="136175"/>
            <a:ext cx="9144000" cy="923408"/>
          </a:xfrm>
        </p:spPr>
        <p:txBody>
          <a:bodyPr/>
          <a:lstStyle/>
          <a:p>
            <a:r>
              <a:rPr lang="it-IT" b="1" dirty="0" smtClean="0">
                <a:solidFill>
                  <a:srgbClr val="EC771B"/>
                </a:solidFill>
                <a:latin typeface="Segoe Print" pitchFamily="2" charset="0"/>
              </a:rPr>
              <a:t> O</a:t>
            </a:r>
            <a:r>
              <a:rPr lang="en" b="1" dirty="0">
                <a:solidFill>
                  <a:srgbClr val="EC771B"/>
                </a:solidFill>
                <a:latin typeface="Segoe Print" pitchFamily="2" charset="0"/>
              </a:rPr>
              <a:t>biettivi di </a:t>
            </a:r>
            <a: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  <a:t>miglioramento </a:t>
            </a:r>
            <a:b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</a:br>
            <a: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  <a:t>2019-2020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77155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66" y="2643758"/>
            <a:ext cx="22685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618644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+mj-lt"/>
            </a:endParaRPr>
          </a:p>
          <a:p>
            <a:pPr lvl="0" algn="ctr"/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it-IT" dirty="0" smtClean="0">
                <a:solidFill>
                  <a:srgbClr val="FF0000"/>
                </a:solidFill>
                <a:latin typeface="+mj-lt"/>
              </a:rPr>
              <a:t>OBBIETTIVI DERIVANTI  DAL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RAV  </a:t>
            </a:r>
            <a:r>
              <a:rPr lang="it-IT" dirty="0" smtClean="0">
                <a:solidFill>
                  <a:srgbClr val="FF0000"/>
                </a:solidFill>
                <a:latin typeface="+mj-lt"/>
              </a:rPr>
              <a:t>E DAL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PTOF</a:t>
            </a:r>
            <a:endParaRPr lang="it-IT" dirty="0"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Organizzare attività di aggiornamento finalizzate all’acquisizione di metodologie inclusive;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Sostenere e potenziare la didattica laboratoriale;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Ottimizzare le risorse esistenti anche attraverso attività di formazione e di partecipazione di tutte le componenti scolastiche;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Ottimizzare le attività scolastiche capaci di favorire il processo di inclusione di tutti gli alunni (</a:t>
            </a:r>
            <a:r>
              <a:rPr lang="it-IT" b="1" dirty="0" smtClean="0">
                <a:solidFill>
                  <a:srgbClr val="000000"/>
                </a:solidFill>
                <a:latin typeface="+mj-lt"/>
              </a:rPr>
              <a:t>sostenere ambiente di apprendimento)</a:t>
            </a:r>
          </a:p>
          <a:p>
            <a:pPr marL="285750" lvl="0" indent="-285750">
              <a:buFontTx/>
              <a:buChar char="-"/>
            </a:pPr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Qualificare gli ambienti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425578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0" y="136175"/>
            <a:ext cx="9144000" cy="923408"/>
          </a:xfrm>
        </p:spPr>
        <p:txBody>
          <a:bodyPr/>
          <a:lstStyle/>
          <a:p>
            <a:r>
              <a:rPr lang="it-IT" b="1" dirty="0" smtClean="0">
                <a:solidFill>
                  <a:srgbClr val="EC771B"/>
                </a:solidFill>
                <a:latin typeface="Segoe Print" pitchFamily="2" charset="0"/>
              </a:rPr>
              <a:t> O</a:t>
            </a:r>
            <a:r>
              <a:rPr lang="en" b="1" dirty="0">
                <a:solidFill>
                  <a:srgbClr val="EC771B"/>
                </a:solidFill>
                <a:latin typeface="Segoe Print" pitchFamily="2" charset="0"/>
              </a:rPr>
              <a:t>biettivi di </a:t>
            </a:r>
            <a: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  <a:t>miglioramento </a:t>
            </a:r>
            <a:b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</a:br>
            <a: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  <a:t>2019-2020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77155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66" y="2643758"/>
            <a:ext cx="22685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618644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+mj-lt"/>
            </a:endParaRPr>
          </a:p>
          <a:p>
            <a:pPr lvl="0" algn="ctr"/>
            <a:endParaRPr lang="it-IT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it-IT" dirty="0" smtClean="0">
                <a:solidFill>
                  <a:srgbClr val="FF0000"/>
                </a:solidFill>
                <a:latin typeface="+mj-lt"/>
              </a:rPr>
              <a:t>OBBIETTIVI DERIVANTI  DAL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RAV  </a:t>
            </a:r>
            <a:r>
              <a:rPr lang="it-IT" dirty="0" smtClean="0">
                <a:solidFill>
                  <a:srgbClr val="FF0000"/>
                </a:solidFill>
                <a:latin typeface="+mj-lt"/>
              </a:rPr>
              <a:t>E DAL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PTOF</a:t>
            </a: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Promuovere l’uso della didattica per competenze; </a:t>
            </a:r>
          </a:p>
          <a:p>
            <a:pPr marL="285750" lvl="0" indent="-285750">
              <a:buFontTx/>
              <a:buChar char="-"/>
            </a:pPr>
            <a:endParaRPr lang="it-IT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+mj-lt"/>
              </a:rPr>
              <a:t>S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viluppare strumenti per valutare e certificare competenze;</a:t>
            </a:r>
          </a:p>
          <a:p>
            <a:pPr marL="285750" lvl="0" indent="-285750">
              <a:buFontTx/>
              <a:buChar char="-"/>
            </a:pPr>
            <a:endParaRPr lang="it-IT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it-IT" dirty="0" smtClean="0">
                <a:solidFill>
                  <a:srgbClr val="000000"/>
                </a:solidFill>
                <a:latin typeface="+mj-lt"/>
              </a:rPr>
              <a:t>Progettare prove autentiche e rubriche di valutazione per la valutazione delle competenze chiave</a:t>
            </a:r>
          </a:p>
          <a:p>
            <a:pPr lvl="0"/>
            <a:endParaRPr lang="it-IT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65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50" y="136175"/>
            <a:ext cx="9144000" cy="923408"/>
          </a:xfrm>
        </p:spPr>
        <p:txBody>
          <a:bodyPr/>
          <a:lstStyle/>
          <a:p>
            <a:r>
              <a:rPr lang="it-IT" b="1" dirty="0" smtClean="0">
                <a:solidFill>
                  <a:srgbClr val="EC771B"/>
                </a:solidFill>
                <a:latin typeface="Segoe Print" pitchFamily="2" charset="0"/>
              </a:rPr>
              <a:t> O</a:t>
            </a:r>
            <a:r>
              <a:rPr lang="en" b="1" dirty="0">
                <a:solidFill>
                  <a:srgbClr val="EC771B"/>
                </a:solidFill>
                <a:latin typeface="Segoe Print" pitchFamily="2" charset="0"/>
              </a:rPr>
              <a:t>biettivi di </a:t>
            </a:r>
            <a: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  <a:t>miglioramento </a:t>
            </a:r>
            <a:b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</a:br>
            <a:r>
              <a:rPr lang="en" b="1" dirty="0" smtClean="0">
                <a:solidFill>
                  <a:srgbClr val="EC771B"/>
                </a:solidFill>
                <a:latin typeface="Segoe Print" pitchFamily="2" charset="0"/>
              </a:rPr>
              <a:t>2019-2020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77155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66" y="2643758"/>
            <a:ext cx="22685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61864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+mj-lt"/>
            </a:endParaRPr>
          </a:p>
          <a:p>
            <a:pPr lvl="0"/>
            <a:endParaRPr lang="it-IT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it-IT" dirty="0" smtClean="0">
                <a:solidFill>
                  <a:srgbClr val="000000"/>
                </a:solidFill>
                <a:latin typeface="+mj-lt"/>
              </a:rPr>
              <a:t>-Perfezionare l’area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documentale 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degli alunni </a:t>
            </a:r>
            <a:r>
              <a:rPr lang="it-IT" dirty="0">
                <a:solidFill>
                  <a:srgbClr val="000000"/>
                </a:solidFill>
                <a:latin typeface="+mj-lt"/>
              </a:rPr>
              <a:t>con </a:t>
            </a:r>
            <a:r>
              <a:rPr lang="it-IT" dirty="0" smtClean="0">
                <a:solidFill>
                  <a:srgbClr val="000000"/>
                </a:solidFill>
                <a:latin typeface="+mj-lt"/>
              </a:rPr>
              <a:t>BES (sulla base anche del nuovo registro elettronico)</a:t>
            </a:r>
            <a:endParaRPr lang="it-IT" dirty="0">
              <a:solidFill>
                <a:srgbClr val="000000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dirty="0" smtClean="0">
                <a:latin typeface="+mj-lt"/>
              </a:rPr>
              <a:t>--</a:t>
            </a:r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-Promuovere la personalizzazione degli apprendimenti  e</a:t>
            </a:r>
          </a:p>
          <a:p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Potenziare l’uso di strategie e strumenti  per la didattica personalizzata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 Promuovere formazione specifica sulla nuova normativa (D.L. 66/2017)</a:t>
            </a:r>
          </a:p>
          <a:p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it-IT" sz="1600" b="1" dirty="0" err="1" smtClean="0">
                <a:solidFill>
                  <a:srgbClr val="000000"/>
                </a:solidFill>
                <a:latin typeface="+mj-lt"/>
              </a:rPr>
              <a:t>modificaz</a:t>
            </a:r>
            <a:r>
              <a:rPr lang="it-IT" sz="1600" b="1" dirty="0" smtClean="0">
                <a:solidFill>
                  <a:srgbClr val="000000"/>
                </a:solidFill>
                <a:latin typeface="+mj-lt"/>
              </a:rPr>
              <a:t>. 104/ revisione modalità e criteri di </a:t>
            </a:r>
            <a:r>
              <a:rPr lang="it-IT" sz="1600" b="1" dirty="0" err="1" smtClean="0">
                <a:solidFill>
                  <a:srgbClr val="000000"/>
                </a:solidFill>
                <a:latin typeface="+mj-lt"/>
              </a:rPr>
              <a:t>certificaz</a:t>
            </a:r>
            <a:r>
              <a:rPr lang="it-IT" sz="1600" b="1" dirty="0" smtClean="0">
                <a:solidFill>
                  <a:srgbClr val="000000"/>
                </a:solidFill>
                <a:latin typeface="+mj-lt"/>
              </a:rPr>
              <a:t>/ ruoli e compiti soggetti </a:t>
            </a:r>
            <a:r>
              <a:rPr lang="it-IT" sz="1600" b="1" dirty="0" err="1" smtClean="0">
                <a:solidFill>
                  <a:srgbClr val="000000"/>
                </a:solidFill>
                <a:latin typeface="+mj-lt"/>
              </a:rPr>
              <a:t>istituz</a:t>
            </a:r>
            <a:r>
              <a:rPr lang="it-IT" sz="1600" b="1" dirty="0" smtClean="0">
                <a:solidFill>
                  <a:srgbClr val="000000"/>
                </a:solidFill>
                <a:latin typeface="+mj-lt"/>
              </a:rPr>
              <a:t> GLIR,GIT, GLI/ introduzione modello </a:t>
            </a:r>
            <a:r>
              <a:rPr lang="it-IT" sz="1600" b="1" dirty="0" err="1" smtClean="0">
                <a:solidFill>
                  <a:srgbClr val="000000"/>
                </a:solidFill>
                <a:latin typeface="+mj-lt"/>
              </a:rPr>
              <a:t>bio</a:t>
            </a:r>
            <a:r>
              <a:rPr lang="it-IT" sz="1600" b="1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it-IT" sz="1600" b="1" dirty="0" err="1" smtClean="0">
                <a:solidFill>
                  <a:srgbClr val="000000"/>
                </a:solidFill>
                <a:latin typeface="+mj-lt"/>
              </a:rPr>
              <a:t>psico</a:t>
            </a:r>
            <a:r>
              <a:rPr lang="it-IT" sz="1600" b="1" dirty="0" smtClean="0">
                <a:solidFill>
                  <a:srgbClr val="000000"/>
                </a:solidFill>
                <a:latin typeface="+mj-lt"/>
              </a:rPr>
              <a:t>-sociale ICF </a:t>
            </a:r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endParaRPr lang="it-IT" sz="1600" dirty="0" smtClean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Migliorare la progettazione e l’azione didattico-educativa  nell’ottica </a:t>
            </a:r>
          </a:p>
          <a:p>
            <a:r>
              <a:rPr lang="it-IT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+mj-lt"/>
              </a:rPr>
              <a:t>    delle modifiche introdotte dalla  nuova normativa (</a:t>
            </a:r>
            <a:r>
              <a:rPr lang="it-IT" sz="1600" b="1" dirty="0" smtClean="0">
                <a:solidFill>
                  <a:srgbClr val="000000"/>
                </a:solidFill>
                <a:latin typeface="+mj-lt"/>
              </a:rPr>
              <a:t>ambiente di apprendimento, profilo di funzionamento, piano individuale….)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3566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16" y="267494"/>
            <a:ext cx="5145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7724"/>
            <a:ext cx="40481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299645" y="3963828"/>
            <a:ext cx="3914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kern="0" dirty="0">
                <a:solidFill>
                  <a:srgbClr val="F79646">
                    <a:lumMod val="75000"/>
                  </a:srgbClr>
                </a:solidFill>
                <a:latin typeface="Eraser" pitchFamily="2" charset="0"/>
                <a:cs typeface="Arial"/>
                <a:sym typeface="Arial"/>
              </a:rPr>
              <a:t>Grazie per l’attenzione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3853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2305739"/>
            <a:ext cx="9144000" cy="2837761"/>
          </a:xfrm>
          <a:prstGeom prst="rect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it-IT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1520" y="339502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Per una scuola inclusiva</a:t>
            </a:r>
            <a:endParaRPr lang="it-IT" sz="2400" b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endParaRPr lang="it-IT" sz="1000" dirty="0"/>
          </a:p>
          <a:p>
            <a:pPr algn="ctr"/>
            <a:r>
              <a:rPr lang="it-IT" dirty="0" smtClean="0">
                <a:latin typeface="Segoe Print" pitchFamily="2" charset="0"/>
              </a:rPr>
              <a:t>Il 1°Circolo Didattico, in linea con la recente normativa, intende rafforzare e qualificare il proprio «</a:t>
            </a:r>
            <a:r>
              <a:rPr lang="it-IT" b="1" dirty="0" smtClean="0">
                <a:latin typeface="Segoe Print" pitchFamily="2" charset="0"/>
              </a:rPr>
              <a:t>contesto educante»</a:t>
            </a:r>
            <a:endParaRPr lang="it-IT" dirty="0">
              <a:latin typeface="Segoe Print" pitchFamily="2" charset="0"/>
            </a:endParaRP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800" b="1" dirty="0" smtClean="0">
                <a:solidFill>
                  <a:srgbClr val="F79646">
                    <a:lumMod val="75000"/>
                  </a:srgbClr>
                </a:solidFill>
                <a:latin typeface="Segoe Print" pitchFamily="2" charset="0"/>
              </a:rPr>
              <a:t>Come?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0000"/>
                </a:solidFill>
                <a:latin typeface="Segoe Print" pitchFamily="2" charset="0"/>
              </a:rPr>
              <a:t>Rispondere in modo </a:t>
            </a:r>
            <a:r>
              <a:rPr lang="it-IT" b="1" dirty="0" smtClean="0">
                <a:solidFill>
                  <a:srgbClr val="000000"/>
                </a:solidFill>
                <a:latin typeface="Segoe Print" pitchFamily="2" charset="0"/>
              </a:rPr>
              <a:t>efficace</a:t>
            </a:r>
            <a:r>
              <a:rPr lang="it-IT" dirty="0" smtClean="0">
                <a:solidFill>
                  <a:srgbClr val="000000"/>
                </a:solidFill>
                <a:latin typeface="Segoe Print" pitchFamily="2" charset="0"/>
              </a:rPr>
              <a:t> ad ogni alunno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0000"/>
                </a:solidFill>
                <a:latin typeface="Segoe Print" pitchFamily="2" charset="0"/>
              </a:rPr>
              <a:t>Rispondere adeguatamente a tutte le difficoltà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0000"/>
                </a:solidFill>
                <a:latin typeface="Segoe Print" pitchFamily="2" charset="0"/>
              </a:rPr>
              <a:t>Rimuovere ostacoli all’apprendimento</a:t>
            </a:r>
          </a:p>
          <a:p>
            <a:pPr marL="285750" indent="-285750" algn="ctr">
              <a:buFont typeface="Wingdings" pitchFamily="2" charset="2"/>
              <a:buChar char="q"/>
            </a:pPr>
            <a:r>
              <a:rPr lang="it-IT" dirty="0" smtClean="0">
                <a:solidFill>
                  <a:srgbClr val="000000"/>
                </a:solidFill>
                <a:latin typeface="Segoe Print" pitchFamily="2" charset="0"/>
              </a:rPr>
              <a:t>Attivare facilitatori</a:t>
            </a:r>
          </a:p>
          <a:p>
            <a:pPr algn="ctr"/>
            <a:endParaRPr lang="it-IT" dirty="0"/>
          </a:p>
          <a:p>
            <a:pPr lvl="0" algn="ctr"/>
            <a:r>
              <a:rPr lang="it-IT" sz="2800" b="1" dirty="0" smtClean="0">
                <a:solidFill>
                  <a:srgbClr val="F79646">
                    <a:lumMod val="75000"/>
                  </a:srgbClr>
                </a:solidFill>
                <a:latin typeface="Segoe Print" pitchFamily="2" charset="0"/>
              </a:rPr>
              <a:t>Il che significa…</a:t>
            </a:r>
          </a:p>
          <a:p>
            <a:pPr lvl="0" algn="ctr"/>
            <a:r>
              <a:rPr lang="it-IT" b="1" dirty="0" smtClean="0">
                <a:solidFill>
                  <a:srgbClr val="000000"/>
                </a:solidFill>
                <a:latin typeface="Segoe Print" pitchFamily="2" charset="0"/>
              </a:rPr>
              <a:t>IMPEGNO CONCRETO</a:t>
            </a:r>
            <a:endParaRPr lang="it-IT" sz="2800" b="1" dirty="0">
              <a:solidFill>
                <a:srgbClr val="F79646">
                  <a:lumMod val="75000"/>
                </a:srgbClr>
              </a:solidFill>
              <a:latin typeface="Segoe Print" pitchFamily="2" charset="0"/>
            </a:endParaRPr>
          </a:p>
          <a:p>
            <a:pPr algn="ctr"/>
            <a:endParaRPr lang="it-IT" dirty="0" smtClean="0">
              <a:solidFill>
                <a:srgbClr val="0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kern="1200" dirty="0" smtClean="0">
                <a:solidFill>
                  <a:srgbClr val="F79646">
                    <a:lumMod val="75000"/>
                  </a:srgbClr>
                </a:solidFill>
                <a:latin typeface="Segoe Print" pitchFamily="2" charset="0"/>
                <a:ea typeface="+mn-ea"/>
                <a:cs typeface="+mn-cs"/>
              </a:rPr>
              <a:t/>
            </a:r>
            <a:br>
              <a:rPr lang="it-IT" sz="2800" b="1" kern="1200" dirty="0" smtClean="0">
                <a:solidFill>
                  <a:srgbClr val="F79646">
                    <a:lumMod val="75000"/>
                  </a:srgbClr>
                </a:solidFill>
                <a:latin typeface="Segoe Print" pitchFamily="2" charset="0"/>
                <a:ea typeface="+mn-ea"/>
                <a:cs typeface="+mn-cs"/>
              </a:rPr>
            </a:br>
            <a:r>
              <a:rPr lang="it-IT" sz="2800" b="1" kern="1200" dirty="0">
                <a:solidFill>
                  <a:srgbClr val="F79646">
                    <a:lumMod val="75000"/>
                  </a:srgbClr>
                </a:solidFill>
                <a:latin typeface="Segoe Print" pitchFamily="2" charset="0"/>
                <a:ea typeface="+mn-ea"/>
                <a:cs typeface="+mn-cs"/>
              </a:rPr>
              <a:t/>
            </a:r>
            <a:br>
              <a:rPr lang="it-IT" sz="2800" b="1" kern="1200" dirty="0">
                <a:solidFill>
                  <a:srgbClr val="F79646">
                    <a:lumMod val="75000"/>
                  </a:srgbClr>
                </a:solidFill>
                <a:latin typeface="Segoe Print" pitchFamily="2" charset="0"/>
                <a:ea typeface="+mn-ea"/>
                <a:cs typeface="+mn-cs"/>
              </a:rPr>
            </a:br>
            <a:r>
              <a:rPr lang="it-IT" sz="2800" b="1" kern="1200" dirty="0" smtClean="0">
                <a:solidFill>
                  <a:srgbClr val="F79646">
                    <a:lumMod val="75000"/>
                  </a:srgbClr>
                </a:solidFill>
                <a:latin typeface="Segoe Print" pitchFamily="2" charset="0"/>
                <a:ea typeface="+mn-ea"/>
                <a:cs typeface="+mn-cs"/>
              </a:rPr>
              <a:t>Con quale strumento?</a:t>
            </a:r>
            <a:br>
              <a:rPr lang="it-IT" sz="2800" b="1" kern="1200" dirty="0" smtClean="0">
                <a:solidFill>
                  <a:srgbClr val="F79646">
                    <a:lumMod val="75000"/>
                  </a:srgbClr>
                </a:solidFill>
                <a:latin typeface="Segoe Print" pitchFamily="2" charset="0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sz="3600" b="1" kern="1200" dirty="0" smtClean="0">
              <a:latin typeface="Segoe Print" pitchFamily="2" charset="0"/>
              <a:ea typeface="+mn-ea"/>
              <a:cs typeface="+mn-cs"/>
            </a:endParaRPr>
          </a:p>
          <a:p>
            <a:endParaRPr lang="it-IT" sz="3600" b="1" kern="1200" dirty="0">
              <a:latin typeface="Segoe Print" pitchFamily="2" charset="0"/>
              <a:ea typeface="+mn-ea"/>
              <a:cs typeface="+mn-cs"/>
            </a:endParaRPr>
          </a:p>
          <a:p>
            <a:endParaRPr lang="it-IT" sz="3600" b="1" kern="1200" dirty="0" smtClean="0">
              <a:latin typeface="Segoe Print" pitchFamily="2" charset="0"/>
              <a:ea typeface="+mn-ea"/>
              <a:cs typeface="+mn-cs"/>
            </a:endParaRPr>
          </a:p>
          <a:p>
            <a:r>
              <a:rPr lang="it-IT" sz="3600" b="1" kern="1200" dirty="0" smtClean="0">
                <a:latin typeface="Segoe Print" pitchFamily="2" charset="0"/>
                <a:ea typeface="+mn-ea"/>
                <a:cs typeface="+mn-cs"/>
              </a:rPr>
              <a:t>P</a:t>
            </a:r>
            <a:r>
              <a:rPr lang="it-IT" sz="2400" kern="1200" dirty="0" smtClean="0">
                <a:latin typeface="Segoe Print" pitchFamily="2" charset="0"/>
                <a:ea typeface="+mn-ea"/>
                <a:cs typeface="+mn-cs"/>
              </a:rPr>
              <a:t>IANO </a:t>
            </a:r>
            <a:r>
              <a:rPr lang="it-IT" sz="3200" b="1" kern="1200" dirty="0" smtClean="0">
                <a:latin typeface="Segoe Print" pitchFamily="2" charset="0"/>
                <a:ea typeface="+mn-ea"/>
                <a:cs typeface="+mn-cs"/>
              </a:rPr>
              <a:t>A</a:t>
            </a:r>
            <a:r>
              <a:rPr lang="it-IT" sz="2400" kern="1200" dirty="0" smtClean="0">
                <a:latin typeface="Segoe Print" pitchFamily="2" charset="0"/>
                <a:ea typeface="+mn-ea"/>
                <a:cs typeface="+mn-cs"/>
              </a:rPr>
              <a:t>NNUALE PER L’</a:t>
            </a:r>
            <a:r>
              <a:rPr lang="it-IT" sz="3200" b="1" kern="1200" dirty="0" smtClean="0">
                <a:latin typeface="Segoe Print" pitchFamily="2" charset="0"/>
                <a:ea typeface="+mn-ea"/>
                <a:cs typeface="+mn-cs"/>
              </a:rPr>
              <a:t>I</a:t>
            </a:r>
            <a:r>
              <a:rPr lang="it-IT" sz="2400" kern="1200" dirty="0" smtClean="0">
                <a:latin typeface="Segoe Print" pitchFamily="2" charset="0"/>
                <a:ea typeface="+mn-ea"/>
                <a:cs typeface="+mn-cs"/>
              </a:rPr>
              <a:t>NCLUSIONE</a:t>
            </a:r>
          </a:p>
          <a:p>
            <a:r>
              <a:rPr lang="it-IT" sz="3200" dirty="0" smtClean="0">
                <a:latin typeface="Segoe Script" pitchFamily="34" charset="0"/>
                <a:ea typeface="+mn-ea"/>
              </a:rPr>
              <a:t>(</a:t>
            </a:r>
            <a:r>
              <a:rPr lang="it-IT" sz="3600" b="1" kern="1200" dirty="0" smtClean="0">
                <a:latin typeface="Segoe Print" pitchFamily="2" charset="0"/>
                <a:ea typeface="+mn-ea"/>
              </a:rPr>
              <a:t>P.A.I.</a:t>
            </a:r>
            <a:r>
              <a:rPr lang="it-IT" sz="3600" kern="1200" dirty="0" smtClean="0">
                <a:latin typeface="Segoe Print" pitchFamily="2" charset="0"/>
                <a:ea typeface="+mn-ea"/>
              </a:rPr>
              <a:t>):</a:t>
            </a:r>
          </a:p>
          <a:p>
            <a:r>
              <a:rPr lang="it-IT" sz="1800" kern="1200" dirty="0" smtClean="0">
                <a:solidFill>
                  <a:srgbClr val="FF0000"/>
                </a:solidFill>
                <a:latin typeface="Segoe Print" pitchFamily="2" charset="0"/>
                <a:ea typeface="+mn-ea"/>
              </a:rPr>
              <a:t>PARTE INTEGRANTE DEL </a:t>
            </a:r>
            <a:r>
              <a:rPr lang="it-IT" sz="1800" b="1" kern="1200" dirty="0" smtClean="0">
                <a:solidFill>
                  <a:srgbClr val="FF0000"/>
                </a:solidFill>
                <a:latin typeface="Segoe Print" pitchFamily="2" charset="0"/>
                <a:ea typeface="+mn-ea"/>
              </a:rPr>
              <a:t>PTOF</a:t>
            </a:r>
            <a:endParaRPr lang="it-IT" sz="1800" kern="1200" dirty="0" smtClean="0">
              <a:solidFill>
                <a:srgbClr val="FF0000"/>
              </a:solidFill>
              <a:latin typeface="Segoe Print" pitchFamily="2" charset="0"/>
              <a:ea typeface="+mn-ea"/>
            </a:endParaRPr>
          </a:p>
          <a:p>
            <a:r>
              <a:rPr lang="it-IT" sz="1800" u="sng" kern="1200" dirty="0" smtClean="0">
                <a:latin typeface="Segoe Print" pitchFamily="2" charset="0"/>
                <a:ea typeface="+mn-ea"/>
                <a:cs typeface="+mn-cs"/>
              </a:rPr>
              <a:t>Strumento</a:t>
            </a:r>
            <a:r>
              <a:rPr lang="it-IT" sz="1800" kern="1200" dirty="0" smtClean="0">
                <a:latin typeface="Segoe Print" pitchFamily="2" charset="0"/>
                <a:ea typeface="+mn-ea"/>
                <a:cs typeface="+mn-cs"/>
              </a:rPr>
              <a:t> che contribuisce ad accrescere la consapevolezza dell’intera comunità educante sulla centralità e trasversalità dei processi inclusivi</a:t>
            </a:r>
            <a:endParaRPr lang="it-IT" sz="3600" kern="1200" dirty="0" smtClean="0">
              <a:latin typeface="Segoe Print" pitchFamily="2" charset="0"/>
              <a:ea typeface="+mn-ea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0074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8348"/>
            <a:ext cx="4976282" cy="23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1008112"/>
          </a:xfrm>
        </p:spPr>
        <p:txBody>
          <a:bodyPr/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PIANO ANNUALE PER L’INCLUSIONE (PAI)</a:t>
            </a:r>
            <a:b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</a:br>
            <a:r>
              <a:rPr lang="it-IT" sz="1600" dirty="0">
                <a:latin typeface="Segoe Print" pitchFamily="2" charset="0"/>
              </a:rPr>
              <a:t>“dal bisogno speciale al diritto educativo speciale”</a:t>
            </a:r>
            <a:br>
              <a:rPr lang="it-IT" sz="1600" dirty="0">
                <a:latin typeface="Segoe Print" pitchFamily="2" charset="0"/>
              </a:rPr>
            </a:br>
            <a:endParaRPr lang="it-IT" sz="1600" dirty="0">
              <a:latin typeface="Segoe Print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79912" y="129012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BACC6">
                  <a:lumMod val="75000"/>
                </a:srgbClr>
              </a:buClr>
              <a:buFont typeface="Courier New" pitchFamily="49" charset="0"/>
              <a:buChar char="o"/>
            </a:pPr>
            <a:r>
              <a:rPr lang="it-IT" sz="1600" dirty="0">
                <a:solidFill>
                  <a:srgbClr val="000000"/>
                </a:solidFill>
              </a:rPr>
              <a:t>E’ uno </a:t>
            </a:r>
            <a:r>
              <a:rPr lang="it-IT" sz="1600" b="1" dirty="0">
                <a:solidFill>
                  <a:srgbClr val="000000"/>
                </a:solidFill>
              </a:rPr>
              <a:t>strumento di progettazione; </a:t>
            </a:r>
            <a:endParaRPr lang="it-IT" sz="1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4BACC6">
                  <a:lumMod val="75000"/>
                </a:srgbClr>
              </a:buClr>
              <a:buFont typeface="Courier New" pitchFamily="49" charset="0"/>
              <a:buChar char="o"/>
            </a:pPr>
            <a:r>
              <a:rPr lang="it-IT" sz="1600" dirty="0">
                <a:solidFill>
                  <a:srgbClr val="000000"/>
                </a:solidFill>
              </a:rPr>
              <a:t>E’ uno </a:t>
            </a:r>
            <a:r>
              <a:rPr lang="it-IT" sz="1600" b="1" dirty="0">
                <a:solidFill>
                  <a:srgbClr val="000000"/>
                </a:solidFill>
              </a:rPr>
              <a:t>strumento di autoriflessione; </a:t>
            </a:r>
            <a:endParaRPr lang="it-IT" sz="1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4BACC6">
                  <a:lumMod val="75000"/>
                </a:srgbClr>
              </a:buClr>
              <a:buFont typeface="Courier New" pitchFamily="49" charset="0"/>
              <a:buChar char="o"/>
            </a:pPr>
            <a:r>
              <a:rPr lang="it-IT" sz="1600" dirty="0">
                <a:solidFill>
                  <a:srgbClr val="000000"/>
                </a:solidFill>
              </a:rPr>
              <a:t>E’ lo </a:t>
            </a:r>
            <a:r>
              <a:rPr lang="it-IT" sz="1600" b="1" dirty="0">
                <a:solidFill>
                  <a:srgbClr val="000000"/>
                </a:solidFill>
              </a:rPr>
              <a:t>sfondo</a:t>
            </a:r>
            <a:r>
              <a:rPr lang="it-IT" sz="1600" dirty="0">
                <a:solidFill>
                  <a:srgbClr val="000000"/>
                </a:solidFill>
              </a:rPr>
              <a:t>  per sviluppare una didattica attenta ai bisogni;</a:t>
            </a:r>
          </a:p>
          <a:p>
            <a:pPr marL="285750" indent="-285750" algn="just">
              <a:buClr>
                <a:srgbClr val="4BACC6">
                  <a:lumMod val="75000"/>
                </a:srgbClr>
              </a:buClr>
              <a:buFont typeface="Courier New" pitchFamily="49" charset="0"/>
              <a:buChar char="o"/>
            </a:pPr>
            <a:r>
              <a:rPr lang="it-IT" sz="1600" dirty="0">
                <a:solidFill>
                  <a:srgbClr val="000000"/>
                </a:solidFill>
              </a:rPr>
              <a:t>E’ il </a:t>
            </a:r>
            <a:r>
              <a:rPr lang="it-IT" sz="1600" b="1" dirty="0">
                <a:solidFill>
                  <a:srgbClr val="000000"/>
                </a:solidFill>
              </a:rPr>
              <a:t>fondamento</a:t>
            </a:r>
            <a:r>
              <a:rPr lang="it-IT" sz="1600" dirty="0">
                <a:solidFill>
                  <a:srgbClr val="000000"/>
                </a:solidFill>
              </a:rPr>
              <a:t> per sviluppare una didattica attenta ai bisogni educativi speciali </a:t>
            </a:r>
            <a:r>
              <a:rPr lang="it-IT" sz="1600" b="1" dirty="0">
                <a:solidFill>
                  <a:srgbClr val="000000"/>
                </a:solidFill>
              </a:rPr>
              <a:t>(BES).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09865" y="4587974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  <a:latin typeface="Segoe Print" pitchFamily="2" charset="0"/>
              </a:rPr>
              <a:t>«Una scuola che include è una scuola che pensa»</a:t>
            </a:r>
            <a:endParaRPr lang="it-IT" sz="16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608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8348"/>
            <a:ext cx="4976282" cy="23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1008112"/>
          </a:xfrm>
        </p:spPr>
        <p:txBody>
          <a:bodyPr/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PIANO ANNUALE PER L’INCLUSIONE (PAI)</a:t>
            </a:r>
            <a:b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</a:br>
            <a:r>
              <a:rPr lang="it-IT" sz="1600" dirty="0">
                <a:latin typeface="Segoe Print" pitchFamily="2" charset="0"/>
              </a:rPr>
              <a:t>“dal bisogno speciale al diritto educativo speciale”</a:t>
            </a:r>
            <a:br>
              <a:rPr lang="it-IT" sz="1600" dirty="0">
                <a:latin typeface="Segoe Print" pitchFamily="2" charset="0"/>
              </a:rPr>
            </a:br>
            <a:endParaRPr lang="it-IT" sz="1600" dirty="0">
              <a:latin typeface="Segoe Print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79912" y="129012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BACC6">
                  <a:lumMod val="75000"/>
                </a:srgbClr>
              </a:buClr>
              <a:buFont typeface="Courier New" pitchFamily="49" charset="0"/>
              <a:buChar char="o"/>
            </a:pPr>
            <a:r>
              <a:rPr lang="it-IT" sz="2400" dirty="0" smtClean="0">
                <a:solidFill>
                  <a:srgbClr val="000000"/>
                </a:solidFill>
              </a:rPr>
              <a:t>CHI LO ELABORA ? </a:t>
            </a:r>
          </a:p>
          <a:p>
            <a:pPr algn="just">
              <a:buClr>
                <a:srgbClr val="4BACC6">
                  <a:lumMod val="75000"/>
                </a:srgbClr>
              </a:buClr>
            </a:pP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   </a:t>
            </a:r>
          </a:p>
          <a:p>
            <a:pPr algn="just">
              <a:buClr>
                <a:srgbClr val="4BACC6">
                  <a:lumMod val="75000"/>
                </a:srgbClr>
              </a:buClr>
            </a:pPr>
            <a:r>
              <a:rPr lang="it-IT" sz="2400" dirty="0" smtClean="0">
                <a:solidFill>
                  <a:srgbClr val="002060"/>
                </a:solidFill>
              </a:rPr>
              <a:t>IL </a:t>
            </a:r>
            <a:r>
              <a:rPr lang="it-IT" sz="2400" b="1" dirty="0" smtClean="0">
                <a:solidFill>
                  <a:srgbClr val="002060"/>
                </a:solidFill>
              </a:rPr>
              <a:t>GRUPPO DI LAVORO PER L’INCLUSIONE (GLI)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09865" y="4587974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  <a:latin typeface="Segoe Print" pitchFamily="2" charset="0"/>
              </a:rPr>
              <a:t>«Una scuola che include è una scuola che pensa»</a:t>
            </a:r>
            <a:endParaRPr lang="it-IT" sz="1600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00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8568"/>
            <a:ext cx="1852613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69553"/>
            <a:ext cx="9144000" cy="10340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                        IL PAI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sz="half" idx="4294967295"/>
          </p:nvPr>
        </p:nvSpPr>
        <p:spPr>
          <a:xfrm>
            <a:off x="482352" y="938624"/>
            <a:ext cx="3657600" cy="221171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 algn="ctr">
              <a:buFont typeface="Arial" charset="0"/>
              <a:buNone/>
            </a:pPr>
            <a:r>
              <a:rPr lang="it-IT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itchFamily="2" charset="0"/>
              </a:rPr>
              <a:t>A cosa serve?</a:t>
            </a:r>
          </a:p>
          <a:p>
            <a:pPr indent="0" algn="ctr">
              <a:buFont typeface="Arial" charset="0"/>
              <a:buNone/>
            </a:pPr>
            <a:endParaRPr lang="it-IT" sz="700" b="1" dirty="0">
              <a:solidFill>
                <a:srgbClr val="92D050"/>
              </a:solidFill>
              <a:latin typeface="Segoe Print" pitchFamily="2" charset="0"/>
            </a:endParaRPr>
          </a:p>
          <a:p>
            <a:pPr algn="ctr"/>
            <a:r>
              <a:rPr lang="it-IT" sz="1600" dirty="0"/>
              <a:t>A far emergere punti di forza e criticità</a:t>
            </a:r>
          </a:p>
        </p:txBody>
      </p:sp>
      <p:sp>
        <p:nvSpPr>
          <p:cNvPr id="28676" name="Segnaposto contenuto 3"/>
          <p:cNvSpPr>
            <a:spLocks noGrp="1"/>
          </p:cNvSpPr>
          <p:nvPr>
            <p:ph sz="half" idx="4294967295"/>
          </p:nvPr>
        </p:nvSpPr>
        <p:spPr>
          <a:xfrm>
            <a:off x="4283968" y="3168352"/>
            <a:ext cx="4608512" cy="185167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 algn="just">
              <a:buFont typeface="Arial" charset="0"/>
              <a:buNone/>
            </a:pPr>
            <a:r>
              <a:rPr lang="it-IT" sz="2200" b="1" dirty="0">
                <a:solidFill>
                  <a:srgbClr val="C00000"/>
                </a:solidFill>
                <a:latin typeface="Segoe Print" pitchFamily="2" charset="0"/>
              </a:rPr>
              <a:t>Come? </a:t>
            </a:r>
          </a:p>
          <a:p>
            <a:pPr indent="0" algn="just">
              <a:buFont typeface="Arial" charset="0"/>
              <a:buNone/>
            </a:pPr>
            <a:endParaRPr lang="it-IT" sz="500" b="1" dirty="0">
              <a:solidFill>
                <a:srgbClr val="C00000"/>
              </a:solidFill>
              <a:latin typeface="Segoe Print" pitchFamily="2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600" dirty="0"/>
              <a:t>Rileva  </a:t>
            </a:r>
            <a:r>
              <a:rPr lang="it-IT" sz="1600" dirty="0" smtClean="0"/>
              <a:t>gli alunni con </a:t>
            </a:r>
            <a:r>
              <a:rPr lang="it-IT" sz="1600" b="1" dirty="0" smtClean="0"/>
              <a:t>BES</a:t>
            </a:r>
            <a:r>
              <a:rPr lang="it-IT" sz="1600" b="1" dirty="0"/>
              <a:t>;</a:t>
            </a:r>
            <a:endParaRPr lang="it-IT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600" dirty="0"/>
              <a:t>Rileva  le </a:t>
            </a:r>
            <a:r>
              <a:rPr lang="it-IT" sz="1600" b="1" dirty="0"/>
              <a:t>risorse impiegabili;</a:t>
            </a:r>
            <a:endParaRPr lang="it-IT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600" dirty="0"/>
              <a:t>Rileva  </a:t>
            </a:r>
            <a:r>
              <a:rPr lang="it-IT" sz="1600" b="1" dirty="0"/>
              <a:t>difficoltà;</a:t>
            </a:r>
            <a:endParaRPr lang="it-IT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sz="1600" dirty="0"/>
              <a:t>Stabilisce </a:t>
            </a:r>
            <a:r>
              <a:rPr lang="it-IT" sz="1600" b="1" dirty="0"/>
              <a:t>obiettivi di miglioramento.</a:t>
            </a:r>
            <a:endParaRPr lang="it-IT" sz="1600" dirty="0"/>
          </a:p>
        </p:txBody>
      </p:sp>
      <p:sp>
        <p:nvSpPr>
          <p:cNvPr id="6" name="Shape 375"/>
          <p:cNvSpPr/>
          <p:nvPr/>
        </p:nvSpPr>
        <p:spPr>
          <a:xfrm>
            <a:off x="2745539" y="1906376"/>
            <a:ext cx="1157001" cy="1157001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0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Shape 373"/>
          <p:cNvSpPr/>
          <p:nvPr/>
        </p:nvSpPr>
        <p:spPr>
          <a:xfrm>
            <a:off x="539372" y="1949267"/>
            <a:ext cx="1157001" cy="1157001"/>
          </a:xfrm>
          <a:prstGeom prst="diamond">
            <a:avLst/>
          </a:prstGeom>
          <a:solidFill>
            <a:srgbClr val="838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000">
              <a:solidFill>
                <a:srgbClr val="C0504D">
                  <a:lumMod val="75000"/>
                </a:srgb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Risultati immagini per icona p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9" y="2070830"/>
            <a:ext cx="920701" cy="9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vecchio ico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93" y="2070830"/>
            <a:ext cx="828092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377"/>
          <p:cNvSpPr/>
          <p:nvPr/>
        </p:nvSpPr>
        <p:spPr>
          <a:xfrm>
            <a:off x="1930953" y="2246580"/>
            <a:ext cx="552635" cy="552635"/>
          </a:xfrm>
          <a:prstGeom prst="mathPlus">
            <a:avLst>
              <a:gd name="adj1" fmla="val 23520"/>
            </a:avLst>
          </a:prstGeom>
          <a:solidFill>
            <a:srgbClr val="EC771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0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183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2166"/>
            <a:ext cx="9144000" cy="6234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Segoe Print" pitchFamily="2" charset="0"/>
              </a:rPr>
              <a:t>Quadro </a:t>
            </a:r>
            <a:r>
              <a:rPr lang="it-IT" b="1" dirty="0">
                <a:solidFill>
                  <a:srgbClr val="FF0000"/>
                </a:solidFill>
                <a:latin typeface="Segoe Print" pitchFamily="2" charset="0"/>
              </a:rPr>
              <a:t>Normativo di riferimento</a:t>
            </a:r>
            <a:br>
              <a:rPr lang="it-IT" b="1" dirty="0">
                <a:solidFill>
                  <a:srgbClr val="FF0000"/>
                </a:solidFill>
                <a:latin typeface="Segoe Print" pitchFamily="2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8" y="915566"/>
            <a:ext cx="6174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79646"/>
              </a:buClr>
            </a:pPr>
            <a:endParaRPr lang="it-IT" sz="1400" b="1" kern="0" dirty="0" smtClean="0">
              <a:solidFill>
                <a:srgbClr val="000000"/>
              </a:solidFill>
              <a:cs typeface="Arial"/>
              <a:sym typeface="Arial"/>
            </a:endParaRPr>
          </a:p>
          <a:p>
            <a:pPr lvl="0" algn="just">
              <a:buClr>
                <a:srgbClr val="F79646"/>
              </a:buClr>
            </a:pPr>
            <a:endParaRPr lang="it-IT" sz="14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just">
              <a:buClr>
                <a:srgbClr val="F79646"/>
              </a:buClr>
            </a:pPr>
            <a:endParaRPr lang="it-IT" sz="14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lvl="0" indent="-285750" algn="just">
              <a:buClr>
                <a:srgbClr val="F79646"/>
              </a:buClr>
              <a:buFont typeface="Wingdings" pitchFamily="2" charset="2"/>
              <a:buChar char="Ø"/>
            </a:pPr>
            <a:r>
              <a:rPr lang="it-IT" sz="1400" b="1" kern="0" dirty="0">
                <a:solidFill>
                  <a:srgbClr val="000000"/>
                </a:solidFill>
                <a:cs typeface="Arial"/>
                <a:sym typeface="Arial"/>
              </a:rPr>
              <a:t>D.M.</a:t>
            </a:r>
            <a:r>
              <a:rPr lang="it-IT" sz="1400" kern="0" dirty="0">
                <a:solidFill>
                  <a:srgbClr val="000000"/>
                </a:solidFill>
                <a:cs typeface="Arial"/>
                <a:sym typeface="Arial"/>
              </a:rPr>
              <a:t> del </a:t>
            </a:r>
            <a:r>
              <a:rPr lang="it-IT" sz="1400" b="1" kern="0" dirty="0">
                <a:solidFill>
                  <a:srgbClr val="000000"/>
                </a:solidFill>
                <a:cs typeface="Arial"/>
                <a:sym typeface="Arial"/>
              </a:rPr>
              <a:t>27/12/2012</a:t>
            </a:r>
            <a:r>
              <a:rPr lang="it-IT" sz="1400" kern="0" dirty="0">
                <a:solidFill>
                  <a:srgbClr val="000000"/>
                </a:solidFill>
                <a:cs typeface="Arial"/>
                <a:sym typeface="Arial"/>
              </a:rPr>
              <a:t>  (Strumenti di intervento per alunni con bisogni educativi speciali e organizzazione territoriale per l’inclusione    scolastica);</a:t>
            </a:r>
          </a:p>
          <a:p>
            <a:pPr marL="285750" lvl="0" indent="-285750" algn="just">
              <a:buClr>
                <a:srgbClr val="F79646"/>
              </a:buClr>
              <a:buFont typeface="Wingdings" pitchFamily="2" charset="2"/>
              <a:buChar char="Ø"/>
            </a:pPr>
            <a:r>
              <a:rPr lang="it-IT" sz="1400" b="1" kern="0" dirty="0">
                <a:solidFill>
                  <a:srgbClr val="000000"/>
                </a:solidFill>
                <a:cs typeface="Arial"/>
                <a:sym typeface="Arial"/>
              </a:rPr>
              <a:t>C.M. del 8/3/2013</a:t>
            </a: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; (</a:t>
            </a:r>
            <a:r>
              <a:rPr lang="it-IT" sz="1400" b="1" kern="0" dirty="0">
                <a:solidFill>
                  <a:srgbClr val="000000"/>
                </a:solidFill>
                <a:cs typeface="Arial"/>
                <a:sym typeface="Arial"/>
              </a:rPr>
              <a:t>27/12/2012</a:t>
            </a:r>
            <a:r>
              <a:rPr lang="it-IT" sz="1400" kern="0" dirty="0">
                <a:solidFill>
                  <a:srgbClr val="000000"/>
                </a:solidFill>
                <a:cs typeface="Arial"/>
                <a:sym typeface="Arial"/>
              </a:rPr>
              <a:t>  (Strumenti di intervento per alunni con bisogni educativi speciali e organizzazione territoriale per l’inclusione    </a:t>
            </a: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scolastica. Indicazioni operative)</a:t>
            </a:r>
            <a:endParaRPr lang="it-IT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lvl="0" indent="-285750" algn="just">
              <a:buClr>
                <a:srgbClr val="F79646"/>
              </a:buClr>
              <a:buFont typeface="Wingdings" pitchFamily="2" charset="2"/>
              <a:buChar char="Ø"/>
            </a:pP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Nota MIUR </a:t>
            </a:r>
            <a:r>
              <a:rPr lang="it-IT" sz="1400" b="1" kern="0" dirty="0" smtClean="0">
                <a:solidFill>
                  <a:srgbClr val="000000"/>
                </a:solidFill>
                <a:cs typeface="Arial"/>
                <a:sym typeface="Arial"/>
              </a:rPr>
              <a:t>prot.1551 del 27/11/2013 </a:t>
            </a: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(Piano Annuale per l’</a:t>
            </a:r>
            <a:r>
              <a:rPr lang="it-IT" sz="1400" kern="0" dirty="0" err="1" smtClean="0">
                <a:solidFill>
                  <a:srgbClr val="000000"/>
                </a:solidFill>
                <a:cs typeface="Arial"/>
                <a:sym typeface="Arial"/>
              </a:rPr>
              <a:t>Inclusivita</a:t>
            </a: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’)</a:t>
            </a:r>
            <a:endParaRPr lang="it-IT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lvl="0" indent="-285750">
              <a:buClr>
                <a:srgbClr val="F79646"/>
              </a:buClr>
              <a:buFont typeface="Wingdings" pitchFamily="2" charset="2"/>
              <a:buChar char="Ø"/>
            </a:pPr>
            <a:r>
              <a:rPr lang="it-IT" sz="1400" kern="0" dirty="0">
                <a:solidFill>
                  <a:srgbClr val="000000"/>
                </a:solidFill>
                <a:cs typeface="Arial"/>
                <a:sym typeface="Arial"/>
              </a:rPr>
              <a:t>Nota MIUR </a:t>
            </a:r>
            <a:r>
              <a:rPr lang="it-IT" sz="1400" b="1" kern="0" dirty="0" err="1">
                <a:solidFill>
                  <a:srgbClr val="000000"/>
                </a:solidFill>
                <a:cs typeface="Arial"/>
                <a:sym typeface="Arial"/>
              </a:rPr>
              <a:t>prot</a:t>
            </a:r>
            <a:r>
              <a:rPr lang="it-IT" sz="1400" b="1" kern="0" dirty="0">
                <a:solidFill>
                  <a:srgbClr val="000000"/>
                </a:solidFill>
                <a:cs typeface="Arial"/>
                <a:sym typeface="Arial"/>
              </a:rPr>
              <a:t>. 2563 del 22/11/2013 </a:t>
            </a:r>
            <a:r>
              <a:rPr lang="it-IT" sz="1400" kern="0" dirty="0">
                <a:solidFill>
                  <a:srgbClr val="000000"/>
                </a:solidFill>
                <a:cs typeface="Arial"/>
                <a:sym typeface="Arial"/>
              </a:rPr>
              <a:t>(Strumenti d’intervento per alunni con  Bisogni Educativi Speciali. Chiarimenti</a:t>
            </a: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).</a:t>
            </a:r>
          </a:p>
          <a:p>
            <a:pPr marL="285750" lvl="0" indent="-285750">
              <a:buClr>
                <a:srgbClr val="F79646"/>
              </a:buClr>
              <a:buFont typeface="Wingdings" pitchFamily="2" charset="2"/>
              <a:buChar char="Ø"/>
            </a:pPr>
            <a:r>
              <a:rPr lang="it-IT" sz="14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D.Lgs</a:t>
            </a:r>
            <a:r>
              <a:rPr lang="it-IT" sz="1400" b="1" kern="0" dirty="0" smtClean="0">
                <a:solidFill>
                  <a:srgbClr val="000000"/>
                </a:solidFill>
                <a:cs typeface="Arial"/>
                <a:sym typeface="Arial"/>
              </a:rPr>
              <a:t> n. 66, 13 aprile 2017 </a:t>
            </a:r>
            <a:r>
              <a:rPr lang="it-IT" sz="1400" kern="0" dirty="0" smtClean="0">
                <a:solidFill>
                  <a:srgbClr val="000000"/>
                </a:solidFill>
                <a:cs typeface="Arial"/>
                <a:sym typeface="Arial"/>
              </a:rPr>
              <a:t>(Norme per la promozione dell’inclusione scolastica degli studenti con disabilità)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28" y="3363838"/>
            <a:ext cx="2502621" cy="168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6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7" y="843558"/>
            <a:ext cx="827481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 </a:t>
            </a:r>
            <a:endParaRPr lang="it-IT" dirty="0"/>
          </a:p>
          <a:p>
            <a:pPr algn="just"/>
            <a:r>
              <a:rPr lang="it-IT" b="1" dirty="0">
                <a:latin typeface="Segoe Print" pitchFamily="2" charset="0"/>
              </a:rPr>
              <a:t>Chi sono gli alunni con BES?</a:t>
            </a:r>
            <a:endParaRPr lang="it-IT" dirty="0">
              <a:latin typeface="Segoe Print" pitchFamily="2" charset="0"/>
            </a:endParaRPr>
          </a:p>
          <a:p>
            <a:pPr algn="just"/>
            <a:r>
              <a:rPr lang="it-IT" b="1" dirty="0"/>
              <a:t> </a:t>
            </a:r>
            <a:endParaRPr lang="it-IT" dirty="0"/>
          </a:p>
          <a:p>
            <a:pPr algn="just"/>
            <a:r>
              <a:rPr lang="it-IT" sz="1600" dirty="0"/>
              <a:t>Gli alunni con Bisogni Educativi Speciali sono tutti quegli alunni che evidenziano </a:t>
            </a:r>
            <a:r>
              <a:rPr lang="it-IT" sz="1600" b="1" dirty="0"/>
              <a:t>particolari esigenze nell’apprendimento e/o nella partecipazione sociale</a:t>
            </a:r>
            <a:r>
              <a:rPr lang="it-IT" sz="1600" dirty="0"/>
              <a:t>, rispetto alla quale è richiesto un intervento didattico </a:t>
            </a:r>
            <a:r>
              <a:rPr lang="it-IT" sz="1600" b="1" u="sng" dirty="0"/>
              <a:t>mirato</a:t>
            </a:r>
            <a:r>
              <a:rPr lang="it-IT" sz="1600" dirty="0"/>
              <a:t>, </a:t>
            </a:r>
            <a:r>
              <a:rPr lang="it-IT" sz="1600" b="1" u="sng" dirty="0"/>
              <a:t>individualizzato</a:t>
            </a:r>
            <a:r>
              <a:rPr lang="it-IT" sz="1600" dirty="0"/>
              <a:t> e </a:t>
            </a:r>
            <a:r>
              <a:rPr lang="it-IT" sz="1600" b="1" u="sng" dirty="0"/>
              <a:t>personalizzato</a:t>
            </a:r>
            <a:r>
              <a:rPr lang="it-IT" sz="1600" dirty="0"/>
              <a:t>, nel momento in cui le normali misure e attenzioni didattiche inclusive non si dimostrano sufficienti a garantire un percorso educativo efficace.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4539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Il PAI parte dalla rilevazione degli alunni con BES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70" y="2997994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isultati immagini per bimbo con strumenti compensati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2" y="311705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251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923678"/>
            <a:ext cx="9144000" cy="2016224"/>
          </a:xfrm>
          <a:prstGeom prst="rect">
            <a:avLst/>
          </a:prstGeom>
          <a:solidFill>
            <a:srgbClr val="92D050">
              <a:alpha val="62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it-IT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3528" y="987574"/>
            <a:ext cx="8489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</a:rPr>
              <a:t>Il concetto di </a:t>
            </a:r>
            <a:r>
              <a:rPr lang="it-IT" b="1" dirty="0">
                <a:solidFill>
                  <a:srgbClr val="000000"/>
                </a:solidFill>
              </a:rPr>
              <a:t>Bisogno Educativo Speciale (BES) </a:t>
            </a:r>
            <a:r>
              <a:rPr lang="it-IT" dirty="0">
                <a:solidFill>
                  <a:srgbClr val="000000"/>
                </a:solidFill>
              </a:rPr>
              <a:t>descrive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una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macrocategoria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che comprende dentro di sé tutte le possibili difficoltà educative e </a:t>
            </a:r>
            <a:r>
              <a:rPr lang="it-IT" dirty="0" err="1">
                <a:solidFill>
                  <a:srgbClr val="000000"/>
                </a:solidFill>
              </a:rPr>
              <a:t>apprenditive</a:t>
            </a:r>
            <a:r>
              <a:rPr lang="it-IT" dirty="0">
                <a:solidFill>
                  <a:srgbClr val="000000"/>
                </a:solidFill>
              </a:rPr>
              <a:t> degli alunni: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</a:rPr>
              <a:t> </a:t>
            </a:r>
            <a:endParaRPr lang="it-IT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>
                <a:solidFill>
                  <a:srgbClr val="000000"/>
                </a:solidFill>
              </a:rPr>
              <a:t>Situazioni di disabilità certificata (Legge 104);</a:t>
            </a:r>
            <a:endParaRPr lang="it-IT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00"/>
                </a:solidFill>
              </a:rPr>
              <a:t>Disturbi evolutivi specifici: </a:t>
            </a:r>
            <a:r>
              <a:rPr lang="it-IT" sz="1600" b="1" dirty="0" smtClean="0">
                <a:solidFill>
                  <a:srgbClr val="000000"/>
                </a:solidFill>
              </a:rPr>
              <a:t>DSA; Disturbo </a:t>
            </a:r>
            <a:r>
              <a:rPr lang="it-IT" sz="1600" b="1" dirty="0">
                <a:solidFill>
                  <a:srgbClr val="000000"/>
                </a:solidFill>
              </a:rPr>
              <a:t>da deficit di attenzione /iperattività (ADHD</a:t>
            </a:r>
            <a:r>
              <a:rPr lang="it-IT" sz="1600" b="1" dirty="0" smtClean="0">
                <a:solidFill>
                  <a:srgbClr val="000000"/>
                </a:solidFill>
              </a:rPr>
              <a:t>);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b="1" dirty="0" smtClean="0">
                <a:solidFill>
                  <a:srgbClr val="000000"/>
                </a:solidFill>
              </a:rPr>
              <a:t>DOP.</a:t>
            </a:r>
            <a:endParaRPr lang="it-IT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>
                <a:solidFill>
                  <a:srgbClr val="000000"/>
                </a:solidFill>
              </a:rPr>
              <a:t>Condizioni di problematicità (svantaggio socio-economico/linguistico-culturale);</a:t>
            </a:r>
            <a:endParaRPr lang="it-IT" dirty="0">
              <a:solidFill>
                <a:srgbClr val="000000"/>
              </a:solidFill>
            </a:endParaRPr>
          </a:p>
          <a:p>
            <a:pPr algn="just"/>
            <a:r>
              <a:rPr lang="it-IT" b="1" dirty="0">
                <a:solidFill>
                  <a:srgbClr val="000000"/>
                </a:solidFill>
              </a:rPr>
              <a:t> </a:t>
            </a:r>
          </a:p>
          <a:p>
            <a:pPr algn="just"/>
            <a:endParaRPr lang="it-IT" dirty="0">
              <a:solidFill>
                <a:srgbClr val="000000"/>
              </a:solidFill>
            </a:endParaRPr>
          </a:p>
          <a:p>
            <a:pPr algn="just"/>
            <a:r>
              <a:rPr lang="it-IT" sz="1400" dirty="0">
                <a:solidFill>
                  <a:srgbClr val="000000"/>
                </a:solidFill>
                <a:latin typeface="Segoe Print" pitchFamily="2" charset="0"/>
              </a:rPr>
              <a:t>Gli alunni con Bisogni Educativi Speciali hanno necessità di interventi tagliati accuratamente su misura della loro situazione di difficoltà e dei fattori che la originano e/o mantengono.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119429"/>
            <a:ext cx="9143951" cy="724129"/>
          </a:xfrm>
        </p:spPr>
        <p:txBody>
          <a:bodyPr/>
          <a:lstStyle/>
          <a:p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Bisogni Educativi Speciali</a:t>
            </a:r>
          </a:p>
        </p:txBody>
      </p:sp>
    </p:spTree>
    <p:extLst>
      <p:ext uri="{BB962C8B-B14F-4D97-AF65-F5344CB8AC3E}">
        <p14:creationId xmlns:p14="http://schemas.microsoft.com/office/powerpoint/2010/main" val="29867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tents Slide Master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11289</TotalTime>
  <Words>718</Words>
  <Application>Microsoft Office PowerPoint</Application>
  <PresentationFormat>Presentazione su schermo (16:9)</PresentationFormat>
  <Paragraphs>136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Contents Slide Master</vt:lpstr>
      <vt:lpstr>1_Contents Slide Master</vt:lpstr>
      <vt:lpstr>  Ins. Battaglia Cinzia Ins. Amico Colomba</vt:lpstr>
      <vt:lpstr>Presentazione standard di PowerPoint</vt:lpstr>
      <vt:lpstr>  Con quale strumento? </vt:lpstr>
      <vt:lpstr>PIANO ANNUALE PER L’INCLUSIONE (PAI) “dal bisogno speciale al diritto educativo speciale” </vt:lpstr>
      <vt:lpstr>PIANO ANNUALE PER L’INCLUSIONE (PAI) “dal bisogno speciale al diritto educativo speciale” </vt:lpstr>
      <vt:lpstr>                         IL PAI</vt:lpstr>
      <vt:lpstr> Quadro Normativo di riferimento </vt:lpstr>
      <vt:lpstr>Presentazione standard di PowerPoint</vt:lpstr>
      <vt:lpstr>Bisogni Educativi Speciali</vt:lpstr>
      <vt:lpstr> RILEVAZIONE ALUNNI CON BES A.S. 2018-2019</vt:lpstr>
      <vt:lpstr>DOCUMENTAZIONE</vt:lpstr>
      <vt:lpstr> Obiettivi di miglioramento  2019-2020</vt:lpstr>
      <vt:lpstr> Obiettivi di miglioramento  2019-2020</vt:lpstr>
      <vt:lpstr> Obiettivi di miglioramento  2019-2020</vt:lpstr>
      <vt:lpstr>Presentazione standard di PowerPoint</vt:lpstr>
    </vt:vector>
  </TitlesOfParts>
  <Company>MTM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Concorso docenti 2016 Candidata: Collesano Valentina</dc:title>
  <dc:creator>Valentina</dc:creator>
  <cp:lastModifiedBy>hp</cp:lastModifiedBy>
  <cp:revision>1300</cp:revision>
  <dcterms:created xsi:type="dcterms:W3CDTF">2017-03-29T10:15:18Z</dcterms:created>
  <dcterms:modified xsi:type="dcterms:W3CDTF">2019-07-02T10:29:57Z</dcterms:modified>
</cp:coreProperties>
</file>